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1" r:id="rId1"/>
  </p:sldMasterIdLst>
  <p:notesMasterIdLst>
    <p:notesMasterId r:id="rId32"/>
  </p:notesMasterIdLst>
  <p:handoutMasterIdLst>
    <p:handoutMasterId r:id="rId33"/>
  </p:handoutMasterIdLst>
  <p:sldIdLst>
    <p:sldId id="475" r:id="rId2"/>
    <p:sldId id="476" r:id="rId3"/>
    <p:sldId id="486" r:id="rId4"/>
    <p:sldId id="420" r:id="rId5"/>
    <p:sldId id="446" r:id="rId6"/>
    <p:sldId id="428" r:id="rId7"/>
    <p:sldId id="477" r:id="rId8"/>
    <p:sldId id="460" r:id="rId9"/>
    <p:sldId id="483" r:id="rId10"/>
    <p:sldId id="427" r:id="rId11"/>
    <p:sldId id="430" r:id="rId12"/>
    <p:sldId id="431" r:id="rId13"/>
    <p:sldId id="474" r:id="rId14"/>
    <p:sldId id="432" r:id="rId15"/>
    <p:sldId id="445" r:id="rId16"/>
    <p:sldId id="433" r:id="rId17"/>
    <p:sldId id="434" r:id="rId18"/>
    <p:sldId id="435" r:id="rId19"/>
    <p:sldId id="458" r:id="rId20"/>
    <p:sldId id="456" r:id="rId21"/>
    <p:sldId id="465" r:id="rId22"/>
    <p:sldId id="487" r:id="rId23"/>
    <p:sldId id="421" r:id="rId24"/>
    <p:sldId id="423" r:id="rId25"/>
    <p:sldId id="437" r:id="rId26"/>
    <p:sldId id="436" r:id="rId27"/>
    <p:sldId id="461" r:id="rId28"/>
    <p:sldId id="439" r:id="rId29"/>
    <p:sldId id="440" r:id="rId30"/>
    <p:sldId id="488" r:id="rId31"/>
  </p:sldIdLst>
  <p:sldSz cx="9144000" cy="6858000" type="screen4x3"/>
  <p:notesSz cx="6858000" cy="9144000"/>
  <p:defaultTextStyle>
    <a:defPPr>
      <a:defRPr lang="en-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681" autoAdjust="0"/>
  </p:normalViewPr>
  <p:slideViewPr>
    <p:cSldViewPr>
      <p:cViewPr varScale="1">
        <p:scale>
          <a:sx n="107" d="100"/>
          <a:sy n="107" d="100"/>
        </p:scale>
        <p:origin x="176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C9DB1A8-0F0C-4860-87A6-D0F0BE98E363}" type="slidenum">
              <a:rPr lang="en-US"/>
              <a:pPr>
                <a:defRPr/>
              </a:pPr>
              <a:t>‹#›</a:t>
            </a:fld>
            <a:endParaRPr lang="en-US"/>
          </a:p>
        </p:txBody>
      </p:sp>
    </p:spTree>
    <p:extLst>
      <p:ext uri="{BB962C8B-B14F-4D97-AF65-F5344CB8AC3E}">
        <p14:creationId xmlns:p14="http://schemas.microsoft.com/office/powerpoint/2010/main" val="4114103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ADAD287-3CF5-4C1A-819A-5557DCF0D9C8}" type="slidenum">
              <a:rPr lang="en-US"/>
              <a:pPr>
                <a:defRPr/>
              </a:pPr>
              <a:t>‹#›</a:t>
            </a:fld>
            <a:endParaRPr lang="en-US"/>
          </a:p>
        </p:txBody>
      </p:sp>
    </p:spTree>
    <p:extLst>
      <p:ext uri="{BB962C8B-B14F-4D97-AF65-F5344CB8AC3E}">
        <p14:creationId xmlns:p14="http://schemas.microsoft.com/office/powerpoint/2010/main" val="23383395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FE8C0-2850-2787-4C1D-4F5C0655BAE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VN"/>
          </a:p>
        </p:txBody>
      </p:sp>
      <p:sp>
        <p:nvSpPr>
          <p:cNvPr id="3" name="Subtitle 2">
            <a:extLst>
              <a:ext uri="{FF2B5EF4-FFF2-40B4-BE49-F238E27FC236}">
                <a16:creationId xmlns:a16="http://schemas.microsoft.com/office/drawing/2014/main" id="{E7169C24-FEFA-A806-55BF-1FA1D2549EF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VN"/>
          </a:p>
        </p:txBody>
      </p:sp>
      <p:sp>
        <p:nvSpPr>
          <p:cNvPr id="4" name="Date Placeholder 3">
            <a:extLst>
              <a:ext uri="{FF2B5EF4-FFF2-40B4-BE49-F238E27FC236}">
                <a16:creationId xmlns:a16="http://schemas.microsoft.com/office/drawing/2014/main" id="{7F460A46-B086-8277-AF33-6C8798A454F5}"/>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20DD7E3D-F22C-FC6F-EE57-0929A65FD050}"/>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3162DCB-50D5-D72F-A437-37A0A8BCA02B}"/>
              </a:ext>
            </a:extLst>
          </p:cNvPr>
          <p:cNvSpPr>
            <a:spLocks noGrp="1"/>
          </p:cNvSpPr>
          <p:nvPr>
            <p:ph type="sldNum" sz="quarter" idx="12"/>
          </p:nvPr>
        </p:nvSpPr>
        <p:spPr/>
        <p:txBody>
          <a:bodyPr/>
          <a:lstStyle/>
          <a:p>
            <a:pPr>
              <a:defRPr/>
            </a:pPr>
            <a:fld id="{F09C8B42-2759-498C-8855-4E3AA4FB750D}" type="slidenum">
              <a:rPr lang="en-US" smtClean="0"/>
              <a:pPr>
                <a:defRPr/>
              </a:pPr>
              <a:t>‹#›</a:t>
            </a:fld>
            <a:endParaRPr lang="en-US"/>
          </a:p>
        </p:txBody>
      </p:sp>
    </p:spTree>
    <p:extLst>
      <p:ext uri="{BB962C8B-B14F-4D97-AF65-F5344CB8AC3E}">
        <p14:creationId xmlns:p14="http://schemas.microsoft.com/office/powerpoint/2010/main" val="3603968502"/>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4AE0E-D7C3-D718-399C-CE2E61433F58}"/>
              </a:ext>
            </a:extLst>
          </p:cNvPr>
          <p:cNvSpPr>
            <a:spLocks noGrp="1"/>
          </p:cNvSpPr>
          <p:nvPr>
            <p:ph type="title"/>
          </p:nvPr>
        </p:nvSpPr>
        <p:spPr/>
        <p:txBody>
          <a:bodyPr/>
          <a:lstStyle/>
          <a:p>
            <a:r>
              <a:rPr lang="en-US"/>
              <a:t>Click to edit Master title style</a:t>
            </a:r>
            <a:endParaRPr lang="en-VN"/>
          </a:p>
        </p:txBody>
      </p:sp>
      <p:sp>
        <p:nvSpPr>
          <p:cNvPr id="3" name="Vertical Text Placeholder 2">
            <a:extLst>
              <a:ext uri="{FF2B5EF4-FFF2-40B4-BE49-F238E27FC236}">
                <a16:creationId xmlns:a16="http://schemas.microsoft.com/office/drawing/2014/main" id="{27A5E775-6CED-4F6C-1307-4BEF7332A3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Date Placeholder 3">
            <a:extLst>
              <a:ext uri="{FF2B5EF4-FFF2-40B4-BE49-F238E27FC236}">
                <a16:creationId xmlns:a16="http://schemas.microsoft.com/office/drawing/2014/main" id="{B34E0C7F-8B21-2B41-624A-CF29D55B4B5F}"/>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0B52067D-2D9E-B34D-AAC8-62D12E30FA9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D3A1F654-578B-86C5-351E-AA4DC6A4EFA1}"/>
              </a:ext>
            </a:extLst>
          </p:cNvPr>
          <p:cNvSpPr>
            <a:spLocks noGrp="1"/>
          </p:cNvSpPr>
          <p:nvPr>
            <p:ph type="sldNum" sz="quarter" idx="12"/>
          </p:nvPr>
        </p:nvSpPr>
        <p:spPr/>
        <p:txBody>
          <a:bodyPr/>
          <a:lstStyle/>
          <a:p>
            <a:pPr>
              <a:defRPr/>
            </a:pPr>
            <a:fld id="{6D46EF2A-8C80-4CE0-9AEC-6088A12670D1}" type="slidenum">
              <a:rPr lang="en-US" smtClean="0"/>
              <a:pPr>
                <a:defRPr/>
              </a:pPr>
              <a:t>‹#›</a:t>
            </a:fld>
            <a:endParaRPr lang="en-US"/>
          </a:p>
        </p:txBody>
      </p:sp>
    </p:spTree>
    <p:extLst>
      <p:ext uri="{BB962C8B-B14F-4D97-AF65-F5344CB8AC3E}">
        <p14:creationId xmlns:p14="http://schemas.microsoft.com/office/powerpoint/2010/main" val="1389302868"/>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57E3C3-CF67-592C-16BD-82A86E42B45A}"/>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VN"/>
          </a:p>
        </p:txBody>
      </p:sp>
      <p:sp>
        <p:nvSpPr>
          <p:cNvPr id="3" name="Vertical Text Placeholder 2">
            <a:extLst>
              <a:ext uri="{FF2B5EF4-FFF2-40B4-BE49-F238E27FC236}">
                <a16:creationId xmlns:a16="http://schemas.microsoft.com/office/drawing/2014/main" id="{0653B140-1D47-3FEE-FE6F-E63865EBACD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Date Placeholder 3">
            <a:extLst>
              <a:ext uri="{FF2B5EF4-FFF2-40B4-BE49-F238E27FC236}">
                <a16:creationId xmlns:a16="http://schemas.microsoft.com/office/drawing/2014/main" id="{5A96E0B1-2D2C-DD89-A2B6-154834126B22}"/>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022BD0E2-FDBD-C80E-C640-7B3993555523}"/>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4CCC7565-6C63-84CE-F4D2-DF4B35AA5056}"/>
              </a:ext>
            </a:extLst>
          </p:cNvPr>
          <p:cNvSpPr>
            <a:spLocks noGrp="1"/>
          </p:cNvSpPr>
          <p:nvPr>
            <p:ph type="sldNum" sz="quarter" idx="12"/>
          </p:nvPr>
        </p:nvSpPr>
        <p:spPr/>
        <p:txBody>
          <a:bodyPr/>
          <a:lstStyle/>
          <a:p>
            <a:pPr>
              <a:defRPr/>
            </a:pPr>
            <a:fld id="{065D66FA-893C-4193-9707-55305733B509}" type="slidenum">
              <a:rPr lang="en-US" smtClean="0"/>
              <a:pPr>
                <a:defRPr/>
              </a:pPr>
              <a:t>‹#›</a:t>
            </a:fld>
            <a:endParaRPr lang="en-US"/>
          </a:p>
        </p:txBody>
      </p:sp>
    </p:spTree>
    <p:extLst>
      <p:ext uri="{BB962C8B-B14F-4D97-AF65-F5344CB8AC3E}">
        <p14:creationId xmlns:p14="http://schemas.microsoft.com/office/powerpoint/2010/main" val="3043048300"/>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6C18F-9AB5-23BE-57CE-4B0928DE8A88}"/>
              </a:ext>
            </a:extLst>
          </p:cNvPr>
          <p:cNvSpPr>
            <a:spLocks noGrp="1"/>
          </p:cNvSpPr>
          <p:nvPr>
            <p:ph type="title"/>
          </p:nvPr>
        </p:nvSpPr>
        <p:spPr/>
        <p:txBody>
          <a:bodyPr/>
          <a:lstStyle/>
          <a:p>
            <a:r>
              <a:rPr lang="en-US"/>
              <a:t>Click to edit Master title style</a:t>
            </a:r>
            <a:endParaRPr lang="en-VN"/>
          </a:p>
        </p:txBody>
      </p:sp>
      <p:sp>
        <p:nvSpPr>
          <p:cNvPr id="3" name="Content Placeholder 2">
            <a:extLst>
              <a:ext uri="{FF2B5EF4-FFF2-40B4-BE49-F238E27FC236}">
                <a16:creationId xmlns:a16="http://schemas.microsoft.com/office/drawing/2014/main" id="{E6E86953-2D43-3367-9AAE-A0704CCAF5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Date Placeholder 3">
            <a:extLst>
              <a:ext uri="{FF2B5EF4-FFF2-40B4-BE49-F238E27FC236}">
                <a16:creationId xmlns:a16="http://schemas.microsoft.com/office/drawing/2014/main" id="{84C64EFB-811C-FFE1-9356-36B7FA7CED69}"/>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5E8428BA-B230-FAE2-0E43-0FBE316A8EB2}"/>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968B68D4-0E31-F1AD-F0DA-91F4835BCB64}"/>
              </a:ext>
            </a:extLst>
          </p:cNvPr>
          <p:cNvSpPr>
            <a:spLocks noGrp="1"/>
          </p:cNvSpPr>
          <p:nvPr>
            <p:ph type="sldNum" sz="quarter" idx="12"/>
          </p:nvPr>
        </p:nvSpPr>
        <p:spPr/>
        <p:txBody>
          <a:bodyPr/>
          <a:lstStyle/>
          <a:p>
            <a:pPr>
              <a:defRPr/>
            </a:pPr>
            <a:fld id="{02DB5FE6-F02F-4825-AB14-762ADAADFF01}" type="slidenum">
              <a:rPr lang="en-US" smtClean="0"/>
              <a:pPr>
                <a:defRPr/>
              </a:pPr>
              <a:t>‹#›</a:t>
            </a:fld>
            <a:endParaRPr lang="en-US"/>
          </a:p>
        </p:txBody>
      </p:sp>
    </p:spTree>
    <p:extLst>
      <p:ext uri="{BB962C8B-B14F-4D97-AF65-F5344CB8AC3E}">
        <p14:creationId xmlns:p14="http://schemas.microsoft.com/office/powerpoint/2010/main" val="1083715158"/>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F994-0D9B-7C84-1240-28DB75780778}"/>
              </a:ext>
            </a:extLst>
          </p:cNvPr>
          <p:cNvSpPr>
            <a:spLocks noGrp="1"/>
          </p:cNvSpPr>
          <p:nvPr>
            <p:ph type="title"/>
          </p:nvPr>
        </p:nvSpPr>
        <p:spPr>
          <a:xfrm>
            <a:off x="623887" y="1709738"/>
            <a:ext cx="7886700" cy="2852737"/>
          </a:xfrm>
        </p:spPr>
        <p:txBody>
          <a:bodyPr anchor="b"/>
          <a:lstStyle>
            <a:lvl1pPr>
              <a:defRPr sz="4500"/>
            </a:lvl1pPr>
          </a:lstStyle>
          <a:p>
            <a:r>
              <a:rPr lang="en-US"/>
              <a:t>Click to edit Master title style</a:t>
            </a:r>
            <a:endParaRPr lang="en-VN"/>
          </a:p>
        </p:txBody>
      </p:sp>
      <p:sp>
        <p:nvSpPr>
          <p:cNvPr id="3" name="Text Placeholder 2">
            <a:extLst>
              <a:ext uri="{FF2B5EF4-FFF2-40B4-BE49-F238E27FC236}">
                <a16:creationId xmlns:a16="http://schemas.microsoft.com/office/drawing/2014/main" id="{25786238-111B-F177-B490-52028C705F32}"/>
              </a:ext>
            </a:extLst>
          </p:cNvPr>
          <p:cNvSpPr>
            <a:spLocks noGrp="1"/>
          </p:cNvSpPr>
          <p:nvPr>
            <p:ph type="body" idx="1"/>
          </p:nvPr>
        </p:nvSpPr>
        <p:spPr>
          <a:xfrm>
            <a:off x="623887"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0353B4-5FA8-86D6-A1DD-8B927DC38EEF}"/>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B1306729-762E-0F6A-C734-680A6692630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9D4A278E-5724-C088-2AC4-2EC537DD63B7}"/>
              </a:ext>
            </a:extLst>
          </p:cNvPr>
          <p:cNvSpPr>
            <a:spLocks noGrp="1"/>
          </p:cNvSpPr>
          <p:nvPr>
            <p:ph type="sldNum" sz="quarter" idx="12"/>
          </p:nvPr>
        </p:nvSpPr>
        <p:spPr/>
        <p:txBody>
          <a:bodyPr/>
          <a:lstStyle/>
          <a:p>
            <a:pPr>
              <a:defRPr/>
            </a:pPr>
            <a:fld id="{6EC616F1-C409-4875-B37B-674FA81DC50C}" type="slidenum">
              <a:rPr lang="en-US" smtClean="0"/>
              <a:pPr>
                <a:defRPr/>
              </a:pPr>
              <a:t>‹#›</a:t>
            </a:fld>
            <a:endParaRPr lang="en-US"/>
          </a:p>
        </p:txBody>
      </p:sp>
    </p:spTree>
    <p:extLst>
      <p:ext uri="{BB962C8B-B14F-4D97-AF65-F5344CB8AC3E}">
        <p14:creationId xmlns:p14="http://schemas.microsoft.com/office/powerpoint/2010/main" val="136698120"/>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F82EF-7D79-BA18-C929-CDB77C36CFB0}"/>
              </a:ext>
            </a:extLst>
          </p:cNvPr>
          <p:cNvSpPr>
            <a:spLocks noGrp="1"/>
          </p:cNvSpPr>
          <p:nvPr>
            <p:ph type="title"/>
          </p:nvPr>
        </p:nvSpPr>
        <p:spPr/>
        <p:txBody>
          <a:bodyPr/>
          <a:lstStyle/>
          <a:p>
            <a:r>
              <a:rPr lang="en-US"/>
              <a:t>Click to edit Master title style</a:t>
            </a:r>
            <a:endParaRPr lang="en-VN"/>
          </a:p>
        </p:txBody>
      </p:sp>
      <p:sp>
        <p:nvSpPr>
          <p:cNvPr id="3" name="Content Placeholder 2">
            <a:extLst>
              <a:ext uri="{FF2B5EF4-FFF2-40B4-BE49-F238E27FC236}">
                <a16:creationId xmlns:a16="http://schemas.microsoft.com/office/drawing/2014/main" id="{AE6FC15E-FD49-8BB4-20FC-23A8B90ABF0C}"/>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Content Placeholder 3">
            <a:extLst>
              <a:ext uri="{FF2B5EF4-FFF2-40B4-BE49-F238E27FC236}">
                <a16:creationId xmlns:a16="http://schemas.microsoft.com/office/drawing/2014/main" id="{24E6A319-9714-0EEC-4285-86CE19EEA25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5" name="Date Placeholder 4">
            <a:extLst>
              <a:ext uri="{FF2B5EF4-FFF2-40B4-BE49-F238E27FC236}">
                <a16:creationId xmlns:a16="http://schemas.microsoft.com/office/drawing/2014/main" id="{47ABFE34-B99B-D160-5F39-44CB2F505567}"/>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D77E6707-B510-155E-D652-9A7439CBE1CD}"/>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07C2EDE0-892B-D31D-C560-4E65C055123F}"/>
              </a:ext>
            </a:extLst>
          </p:cNvPr>
          <p:cNvSpPr>
            <a:spLocks noGrp="1"/>
          </p:cNvSpPr>
          <p:nvPr>
            <p:ph type="sldNum" sz="quarter" idx="12"/>
          </p:nvPr>
        </p:nvSpPr>
        <p:spPr/>
        <p:txBody>
          <a:bodyPr/>
          <a:lstStyle/>
          <a:p>
            <a:pPr>
              <a:defRPr/>
            </a:pPr>
            <a:fld id="{C04DEB97-3D3C-4E97-8869-AC594C5D377F}" type="slidenum">
              <a:rPr lang="en-US" smtClean="0"/>
              <a:pPr>
                <a:defRPr/>
              </a:pPr>
              <a:t>‹#›</a:t>
            </a:fld>
            <a:endParaRPr lang="en-US"/>
          </a:p>
        </p:txBody>
      </p:sp>
    </p:spTree>
    <p:extLst>
      <p:ext uri="{BB962C8B-B14F-4D97-AF65-F5344CB8AC3E}">
        <p14:creationId xmlns:p14="http://schemas.microsoft.com/office/powerpoint/2010/main" val="1510878269"/>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32DA-2908-E06F-C093-821C06E2E1FB}"/>
              </a:ext>
            </a:extLst>
          </p:cNvPr>
          <p:cNvSpPr>
            <a:spLocks noGrp="1"/>
          </p:cNvSpPr>
          <p:nvPr>
            <p:ph type="title"/>
          </p:nvPr>
        </p:nvSpPr>
        <p:spPr>
          <a:xfrm>
            <a:off x="629841" y="365126"/>
            <a:ext cx="7886700" cy="1325563"/>
          </a:xfrm>
        </p:spPr>
        <p:txBody>
          <a:bodyPr/>
          <a:lstStyle/>
          <a:p>
            <a:r>
              <a:rPr lang="en-US"/>
              <a:t>Click to edit Master title style</a:t>
            </a:r>
            <a:endParaRPr lang="en-VN"/>
          </a:p>
        </p:txBody>
      </p:sp>
      <p:sp>
        <p:nvSpPr>
          <p:cNvPr id="3" name="Text Placeholder 2">
            <a:extLst>
              <a:ext uri="{FF2B5EF4-FFF2-40B4-BE49-F238E27FC236}">
                <a16:creationId xmlns:a16="http://schemas.microsoft.com/office/drawing/2014/main" id="{F8430840-D20B-E8DC-EA26-7F6AF37517E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EBE0278-0350-C57E-8847-0CE415BED1C4}"/>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5" name="Text Placeholder 4">
            <a:extLst>
              <a:ext uri="{FF2B5EF4-FFF2-40B4-BE49-F238E27FC236}">
                <a16:creationId xmlns:a16="http://schemas.microsoft.com/office/drawing/2014/main" id="{049F82EA-86B3-898E-3342-A94A4AAF9EF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67F461C-2E3D-BB24-A0C4-DF62367C1BB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7" name="Date Placeholder 6">
            <a:extLst>
              <a:ext uri="{FF2B5EF4-FFF2-40B4-BE49-F238E27FC236}">
                <a16:creationId xmlns:a16="http://schemas.microsoft.com/office/drawing/2014/main" id="{44AD27F6-C185-F3A8-D752-6DDF35606536}"/>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D6AFDD18-6F10-9D64-3CAC-5DD6D0FF0BBB}"/>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F34127CC-8A41-0657-212F-7FAB5BD474CA}"/>
              </a:ext>
            </a:extLst>
          </p:cNvPr>
          <p:cNvSpPr>
            <a:spLocks noGrp="1"/>
          </p:cNvSpPr>
          <p:nvPr>
            <p:ph type="sldNum" sz="quarter" idx="12"/>
          </p:nvPr>
        </p:nvSpPr>
        <p:spPr/>
        <p:txBody>
          <a:bodyPr/>
          <a:lstStyle/>
          <a:p>
            <a:pPr>
              <a:defRPr/>
            </a:pPr>
            <a:fld id="{1DF2BAA4-049A-4613-8CCF-99D8A532715E}" type="slidenum">
              <a:rPr lang="en-US" smtClean="0"/>
              <a:pPr>
                <a:defRPr/>
              </a:pPr>
              <a:t>‹#›</a:t>
            </a:fld>
            <a:endParaRPr lang="en-US"/>
          </a:p>
        </p:txBody>
      </p:sp>
    </p:spTree>
    <p:extLst>
      <p:ext uri="{BB962C8B-B14F-4D97-AF65-F5344CB8AC3E}">
        <p14:creationId xmlns:p14="http://schemas.microsoft.com/office/powerpoint/2010/main" val="213707050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DB90E-40A7-F76B-2536-2A74C0DF1F2B}"/>
              </a:ext>
            </a:extLst>
          </p:cNvPr>
          <p:cNvSpPr>
            <a:spLocks noGrp="1"/>
          </p:cNvSpPr>
          <p:nvPr>
            <p:ph type="title"/>
          </p:nvPr>
        </p:nvSpPr>
        <p:spPr/>
        <p:txBody>
          <a:bodyPr/>
          <a:lstStyle/>
          <a:p>
            <a:r>
              <a:rPr lang="en-US"/>
              <a:t>Click to edit Master title style</a:t>
            </a:r>
            <a:endParaRPr lang="en-VN"/>
          </a:p>
        </p:txBody>
      </p:sp>
      <p:sp>
        <p:nvSpPr>
          <p:cNvPr id="3" name="Date Placeholder 2">
            <a:extLst>
              <a:ext uri="{FF2B5EF4-FFF2-40B4-BE49-F238E27FC236}">
                <a16:creationId xmlns:a16="http://schemas.microsoft.com/office/drawing/2014/main" id="{8D6E9E44-10DB-CFF5-FCEE-7DCD7CA53692}"/>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B43931DE-3CF2-CECD-E8A4-F7C7FBD8BEB0}"/>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381C2525-F99C-9764-E8C7-53EB3AAACB65}"/>
              </a:ext>
            </a:extLst>
          </p:cNvPr>
          <p:cNvSpPr>
            <a:spLocks noGrp="1"/>
          </p:cNvSpPr>
          <p:nvPr>
            <p:ph type="sldNum" sz="quarter" idx="12"/>
          </p:nvPr>
        </p:nvSpPr>
        <p:spPr/>
        <p:txBody>
          <a:bodyPr/>
          <a:lstStyle/>
          <a:p>
            <a:pPr>
              <a:defRPr/>
            </a:pPr>
            <a:fld id="{B650A2C7-3AB4-4C4E-AF34-EB92E7C79198}" type="slidenum">
              <a:rPr lang="en-US" smtClean="0"/>
              <a:pPr>
                <a:defRPr/>
              </a:pPr>
              <a:t>‹#›</a:t>
            </a:fld>
            <a:endParaRPr lang="en-US"/>
          </a:p>
        </p:txBody>
      </p:sp>
    </p:spTree>
    <p:extLst>
      <p:ext uri="{BB962C8B-B14F-4D97-AF65-F5344CB8AC3E}">
        <p14:creationId xmlns:p14="http://schemas.microsoft.com/office/powerpoint/2010/main" val="1780866503"/>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4237E3-AC76-9B52-DA51-3B775CBF9493}"/>
              </a:ext>
            </a:extLst>
          </p:cNvPr>
          <p:cNvSpPr>
            <a:spLocks noGrp="1"/>
          </p:cNvSpPr>
          <p:nvPr>
            <p:ph type="dt" sz="half" idx="10"/>
          </p:nvPr>
        </p:nvSpPr>
        <p:spPr/>
        <p:txBody>
          <a:bodyPr/>
          <a:lstStyle/>
          <a:p>
            <a:pPr>
              <a:defRPr/>
            </a:pPr>
            <a:endParaRPr lang="en-US"/>
          </a:p>
        </p:txBody>
      </p:sp>
      <p:sp>
        <p:nvSpPr>
          <p:cNvPr id="3" name="Footer Placeholder 2">
            <a:extLst>
              <a:ext uri="{FF2B5EF4-FFF2-40B4-BE49-F238E27FC236}">
                <a16:creationId xmlns:a16="http://schemas.microsoft.com/office/drawing/2014/main" id="{5C17A5DB-268A-0489-2C79-2DB929A56427}"/>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174EAC22-13D6-470E-08DC-CFB588D871A5}"/>
              </a:ext>
            </a:extLst>
          </p:cNvPr>
          <p:cNvSpPr>
            <a:spLocks noGrp="1"/>
          </p:cNvSpPr>
          <p:nvPr>
            <p:ph type="sldNum" sz="quarter" idx="12"/>
          </p:nvPr>
        </p:nvSpPr>
        <p:spPr/>
        <p:txBody>
          <a:bodyPr/>
          <a:lstStyle/>
          <a:p>
            <a:pPr>
              <a:defRPr/>
            </a:pPr>
            <a:fld id="{9BEED64E-8D85-47E8-9758-0BD2B055DA58}" type="slidenum">
              <a:rPr lang="en-US" smtClean="0"/>
              <a:pPr>
                <a:defRPr/>
              </a:pPr>
              <a:t>‹#›</a:t>
            </a:fld>
            <a:endParaRPr lang="en-US"/>
          </a:p>
        </p:txBody>
      </p:sp>
    </p:spTree>
    <p:extLst>
      <p:ext uri="{BB962C8B-B14F-4D97-AF65-F5344CB8AC3E}">
        <p14:creationId xmlns:p14="http://schemas.microsoft.com/office/powerpoint/2010/main" val="2020722642"/>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C6355-0B84-C4C7-0D0C-CB2E1F6A221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VN"/>
          </a:p>
        </p:txBody>
      </p:sp>
      <p:sp>
        <p:nvSpPr>
          <p:cNvPr id="3" name="Content Placeholder 2">
            <a:extLst>
              <a:ext uri="{FF2B5EF4-FFF2-40B4-BE49-F238E27FC236}">
                <a16:creationId xmlns:a16="http://schemas.microsoft.com/office/drawing/2014/main" id="{2D4A028A-3034-B749-94D8-97C9471805C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Text Placeholder 3">
            <a:extLst>
              <a:ext uri="{FF2B5EF4-FFF2-40B4-BE49-F238E27FC236}">
                <a16:creationId xmlns:a16="http://schemas.microsoft.com/office/drawing/2014/main" id="{8EA82F75-9D36-4D76-EC51-F197B6D58B6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1DB32E6-9E07-A5B8-F78F-A7F2A1D09BA2}"/>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4335A74F-BC97-7C6B-8DC1-26171E9F8F7A}"/>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EB30AB3E-30F8-A94F-6D1F-25BAF5B0BDB8}"/>
              </a:ext>
            </a:extLst>
          </p:cNvPr>
          <p:cNvSpPr>
            <a:spLocks noGrp="1"/>
          </p:cNvSpPr>
          <p:nvPr>
            <p:ph type="sldNum" sz="quarter" idx="12"/>
          </p:nvPr>
        </p:nvSpPr>
        <p:spPr/>
        <p:txBody>
          <a:bodyPr/>
          <a:lstStyle/>
          <a:p>
            <a:pPr>
              <a:defRPr/>
            </a:pPr>
            <a:fld id="{0EC66206-DA4D-4920-95C5-140BD4500BB3}" type="slidenum">
              <a:rPr lang="en-US" smtClean="0"/>
              <a:pPr>
                <a:defRPr/>
              </a:pPr>
              <a:t>‹#›</a:t>
            </a:fld>
            <a:endParaRPr lang="en-US"/>
          </a:p>
        </p:txBody>
      </p:sp>
    </p:spTree>
    <p:extLst>
      <p:ext uri="{BB962C8B-B14F-4D97-AF65-F5344CB8AC3E}">
        <p14:creationId xmlns:p14="http://schemas.microsoft.com/office/powerpoint/2010/main" val="2939730325"/>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53B21-2293-BE71-F22B-E453DD8BBF7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VN"/>
          </a:p>
        </p:txBody>
      </p:sp>
      <p:sp>
        <p:nvSpPr>
          <p:cNvPr id="3" name="Picture Placeholder 2">
            <a:extLst>
              <a:ext uri="{FF2B5EF4-FFF2-40B4-BE49-F238E27FC236}">
                <a16:creationId xmlns:a16="http://schemas.microsoft.com/office/drawing/2014/main" id="{81C43AD5-3ED2-942C-B8B4-9460D1E63DC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VN"/>
          </a:p>
        </p:txBody>
      </p:sp>
      <p:sp>
        <p:nvSpPr>
          <p:cNvPr id="4" name="Text Placeholder 3">
            <a:extLst>
              <a:ext uri="{FF2B5EF4-FFF2-40B4-BE49-F238E27FC236}">
                <a16:creationId xmlns:a16="http://schemas.microsoft.com/office/drawing/2014/main" id="{947EB518-D625-A845-7303-526225619D1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9171449-965E-6FDA-1F3A-18850AB63888}"/>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4FE50E66-F52C-77ED-59DC-FFF870F7CDD3}"/>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DEEF1BFF-8BAF-6593-7D94-3857B152C0A8}"/>
              </a:ext>
            </a:extLst>
          </p:cNvPr>
          <p:cNvSpPr>
            <a:spLocks noGrp="1"/>
          </p:cNvSpPr>
          <p:nvPr>
            <p:ph type="sldNum" sz="quarter" idx="12"/>
          </p:nvPr>
        </p:nvSpPr>
        <p:spPr/>
        <p:txBody>
          <a:bodyPr/>
          <a:lstStyle/>
          <a:p>
            <a:pPr>
              <a:defRPr/>
            </a:pPr>
            <a:fld id="{0E49AC6E-BBD9-4F11-9895-425384B42C09}" type="slidenum">
              <a:rPr lang="en-US" smtClean="0"/>
              <a:pPr>
                <a:defRPr/>
              </a:pPr>
              <a:t>‹#›</a:t>
            </a:fld>
            <a:endParaRPr lang="en-US"/>
          </a:p>
        </p:txBody>
      </p:sp>
    </p:spTree>
    <p:extLst>
      <p:ext uri="{BB962C8B-B14F-4D97-AF65-F5344CB8AC3E}">
        <p14:creationId xmlns:p14="http://schemas.microsoft.com/office/powerpoint/2010/main" val="3699670206"/>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527FB9-C6A9-11D0-A62C-DD555A0869A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VN"/>
          </a:p>
        </p:txBody>
      </p:sp>
      <p:sp>
        <p:nvSpPr>
          <p:cNvPr id="3" name="Text Placeholder 2">
            <a:extLst>
              <a:ext uri="{FF2B5EF4-FFF2-40B4-BE49-F238E27FC236}">
                <a16:creationId xmlns:a16="http://schemas.microsoft.com/office/drawing/2014/main" id="{7A7EBA6F-4A19-6FD0-0533-32CCCFC503B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Date Placeholder 3">
            <a:extLst>
              <a:ext uri="{FF2B5EF4-FFF2-40B4-BE49-F238E27FC236}">
                <a16:creationId xmlns:a16="http://schemas.microsoft.com/office/drawing/2014/main" id="{6B0DF45D-4775-0213-89D3-6E5CFEE099D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94BE815A-3AF8-7E03-A85C-6D4C54B871B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0CCAB950-C41E-57BA-47D5-5CFC5029DFD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E19F3E95-6F4C-4221-98BA-0D94086BFA28}" type="slidenum">
              <a:rPr lang="en-US" smtClean="0"/>
              <a:pPr>
                <a:defRPr/>
              </a:pPr>
              <a:t>‹#›</a:t>
            </a:fld>
            <a:endParaRPr lang="en-US"/>
          </a:p>
        </p:txBody>
      </p:sp>
    </p:spTree>
    <p:extLst>
      <p:ext uri="{BB962C8B-B14F-4D97-AF65-F5344CB8AC3E}">
        <p14:creationId xmlns:p14="http://schemas.microsoft.com/office/powerpoint/2010/main" val="1314029713"/>
      </p:ext>
    </p:extLst>
  </p:cSld>
  <p:clrMap bg1="lt1" tx1="dk1" bg2="lt2" tx2="dk2" accent1="accent1" accent2="accent2" accent3="accent3" accent4="accent4" accent5="accent5" accent6="accent6" hlink="hlink" folHlink="folHlink"/>
  <p:sldLayoutIdLst>
    <p:sldLayoutId id="2147484122" r:id="rId1"/>
    <p:sldLayoutId id="2147484123" r:id="rId2"/>
    <p:sldLayoutId id="2147484124" r:id="rId3"/>
    <p:sldLayoutId id="2147484125" r:id="rId4"/>
    <p:sldLayoutId id="2147484126" r:id="rId5"/>
    <p:sldLayoutId id="2147484127" r:id="rId6"/>
    <p:sldLayoutId id="2147484128" r:id="rId7"/>
    <p:sldLayoutId id="2147484129" r:id="rId8"/>
    <p:sldLayoutId id="2147484130" r:id="rId9"/>
    <p:sldLayoutId id="2147484131" r:id="rId10"/>
    <p:sldLayoutId id="2147484132" r:id="rId11"/>
  </p:sldLayoutIdLst>
  <p:transition spd="slow">
    <p:cover/>
  </p:transition>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65D8-3D3E-415E-C250-E8B33490D354}"/>
              </a:ext>
            </a:extLst>
          </p:cNvPr>
          <p:cNvSpPr>
            <a:spLocks noGrp="1"/>
          </p:cNvSpPr>
          <p:nvPr>
            <p:ph type="ctrTitle"/>
          </p:nvPr>
        </p:nvSpPr>
        <p:spPr/>
        <p:txBody>
          <a:bodyPr/>
          <a:lstStyle/>
          <a:p>
            <a:r>
              <a:rPr lang="en-US" dirty="0"/>
              <a:t>MỘT SỐ KINH NGHIỆM    VIẾT BÀI ĐĂNG TRÊN TẠP CHÍ KHOA HỌC</a:t>
            </a:r>
            <a:endParaRPr lang="en-VN" dirty="0"/>
          </a:p>
        </p:txBody>
      </p:sp>
      <p:sp>
        <p:nvSpPr>
          <p:cNvPr id="3" name="Subtitle 2">
            <a:extLst>
              <a:ext uri="{FF2B5EF4-FFF2-40B4-BE49-F238E27FC236}">
                <a16:creationId xmlns:a16="http://schemas.microsoft.com/office/drawing/2014/main" id="{A014820E-85F1-8F3F-2DD5-1903B0866937}"/>
              </a:ext>
            </a:extLst>
          </p:cNvPr>
          <p:cNvSpPr>
            <a:spLocks noGrp="1"/>
          </p:cNvSpPr>
          <p:nvPr>
            <p:ph type="subTitle" idx="1"/>
          </p:nvPr>
        </p:nvSpPr>
        <p:spPr/>
        <p:txBody>
          <a:bodyPr>
            <a:normAutofit/>
          </a:bodyPr>
          <a:lstStyle/>
          <a:p>
            <a:r>
              <a:rPr lang="vi-VN" dirty="0"/>
              <a:t>Vũ Công Giao</a:t>
            </a:r>
          </a:p>
          <a:p>
            <a:r>
              <a:rPr lang="vi-VN" dirty="0"/>
              <a:t>Trường Đại học Luật – ĐHQG Hà Nội</a:t>
            </a:r>
          </a:p>
          <a:p>
            <a:endParaRPr lang="vi-VN" dirty="0"/>
          </a:p>
          <a:p>
            <a:endParaRPr lang="en-VN" dirty="0"/>
          </a:p>
        </p:txBody>
      </p:sp>
      <p:sp>
        <p:nvSpPr>
          <p:cNvPr id="4" name="Slide Number Placeholder 3">
            <a:extLst>
              <a:ext uri="{FF2B5EF4-FFF2-40B4-BE49-F238E27FC236}">
                <a16:creationId xmlns:a16="http://schemas.microsoft.com/office/drawing/2014/main" id="{253058BC-59D8-C1AF-72EA-621FF28BADF9}"/>
              </a:ext>
            </a:extLst>
          </p:cNvPr>
          <p:cNvSpPr>
            <a:spLocks noGrp="1"/>
          </p:cNvSpPr>
          <p:nvPr>
            <p:ph type="sldNum" sz="quarter" idx="12"/>
          </p:nvPr>
        </p:nvSpPr>
        <p:spPr/>
        <p:txBody>
          <a:bodyPr/>
          <a:lstStyle/>
          <a:p>
            <a:pPr>
              <a:defRPr/>
            </a:pPr>
            <a:fld id="{F09C8B42-2759-498C-8855-4E3AA4FB750D}" type="slidenum">
              <a:rPr lang="en-US" smtClean="0"/>
              <a:pPr>
                <a:defRPr/>
              </a:pPr>
              <a:t>1</a:t>
            </a:fld>
            <a:endParaRPr lang="en-US"/>
          </a:p>
        </p:txBody>
      </p:sp>
    </p:spTree>
    <p:extLst>
      <p:ext uri="{BB962C8B-B14F-4D97-AF65-F5344CB8AC3E}">
        <p14:creationId xmlns:p14="http://schemas.microsoft.com/office/powerpoint/2010/main" val="225691311"/>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3600" b="1" dirty="0"/>
              <a:t>Tiêu đề bài viết</a:t>
            </a:r>
            <a:endParaRPr lang="vi" b="1" dirty="0"/>
          </a:p>
        </p:txBody>
      </p:sp>
      <p:sp>
        <p:nvSpPr>
          <p:cNvPr id="22530" name="Content Placeholder 1"/>
          <p:cNvSpPr>
            <a:spLocks noGrp="1"/>
          </p:cNvSpPr>
          <p:nvPr>
            <p:ph idx="1"/>
          </p:nvPr>
        </p:nvSpPr>
        <p:spPr bwMode="auto"/>
        <p:txBody>
          <a:bodyPr wrap="square" numCol="1" anchor="t" anchorCtr="0" compatLnSpc="1">
            <a:prstTxWarp prst="textNoShape">
              <a:avLst/>
            </a:prstTxWarp>
          </a:bodyPr>
          <a:lstStyle/>
          <a:p>
            <a:pPr eaLnBrk="1" hangingPunct="1">
              <a:defRPr/>
            </a:pPr>
            <a:r>
              <a:rPr lang="vi" altLang="en-US" sz="3200" dirty="0"/>
              <a:t>Thông tin đầu tiên người đọc tiếp nhận </a:t>
            </a:r>
          </a:p>
          <a:p>
            <a:pPr eaLnBrk="1" hangingPunct="1">
              <a:defRPr/>
            </a:pPr>
            <a:r>
              <a:rPr lang="vi" altLang="en-US" sz="3200" dirty="0"/>
              <a:t>Cần ngắn gọn, súc tích, với số lượng từ ít nhất có thể nhưng đủ để thể hiện nội dung cốt lõi sẽ thể hiện trong bài viết</a:t>
            </a:r>
          </a:p>
          <a:p>
            <a:pPr eaLnBrk="1" hangingPunct="1">
              <a:defRPr/>
            </a:pPr>
            <a:r>
              <a:rPr lang="vi" altLang="en-US" sz="3200" dirty="0"/>
              <a:t>Tránh/hạn chế dùng các từ thừa, chẳng hạn như “Nghiên cứu/Quan sát/Phân tích/Đánh giá..</a:t>
            </a:r>
          </a:p>
          <a:p>
            <a:pPr eaLnBrk="1" hangingPunct="1">
              <a:defRPr/>
            </a:pPr>
            <a:r>
              <a:rPr lang="vi" altLang="en-US" sz="3200" dirty="0"/>
              <a:t>Không viết tắt.</a:t>
            </a:r>
          </a:p>
          <a:p>
            <a:pPr>
              <a:defRPr/>
            </a:pPr>
            <a:endParaRPr lang="en-US" altLang="en-US" sz="2800" dirty="0"/>
          </a:p>
        </p:txBody>
      </p:sp>
      <p:sp>
        <p:nvSpPr>
          <p:cNvPr id="2150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BC9A93A0-E2A3-4081-AC15-88A7CA7DC4CE}" type="slidenum">
              <a:rPr lang="en-US" altLang="en-US" smtClean="0"/>
              <a:pPr/>
              <a:t>10</a:t>
            </a:fld>
            <a:endParaRPr lang="en-US" altLang="en-US"/>
          </a:p>
        </p:txBody>
      </p:sp>
    </p:spTree>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defRPr/>
            </a:pPr>
            <a:r>
              <a:rPr lang="vi" sz="4000" b="1" dirty="0"/>
              <a:t>Tác giả, đồng tác giả</a:t>
            </a:r>
          </a:p>
        </p:txBody>
      </p:sp>
      <p:sp>
        <p:nvSpPr>
          <p:cNvPr id="25602" name="Content Placeholder 1"/>
          <p:cNvSpPr>
            <a:spLocks noGrp="1"/>
          </p:cNvSpPr>
          <p:nvPr>
            <p:ph idx="1"/>
          </p:nvPr>
        </p:nvSpPr>
        <p:spPr bwMode="auto">
          <a:xfrm>
            <a:off x="381000" y="1719263"/>
            <a:ext cx="8407400" cy="4452937"/>
          </a:xfrm>
        </p:spPr>
        <p:txBody>
          <a:bodyPr wrap="square" numCol="1" anchor="t" anchorCtr="0" compatLnSpc="1">
            <a:prstTxWarp prst="textNoShape">
              <a:avLst/>
            </a:prstTxWarp>
            <a:normAutofit fontScale="92500" lnSpcReduction="10000"/>
          </a:bodyPr>
          <a:lstStyle/>
          <a:p>
            <a:pPr eaLnBrk="1" hangingPunct="1">
              <a:defRPr/>
            </a:pPr>
            <a:r>
              <a:rPr lang="vi" altLang="en-US" sz="2800" dirty="0"/>
              <a:t>Tác giả là người thực hiện bài viết, có thể 1 hoặc hơn 1, nhưng không nên quá nhiều.</a:t>
            </a:r>
          </a:p>
          <a:p>
            <a:pPr eaLnBrk="1" hangingPunct="1">
              <a:defRPr/>
            </a:pPr>
            <a:r>
              <a:rPr lang="vi" altLang="en-US" sz="2800" dirty="0"/>
              <a:t>Nếu đồng tác, xếp theo thứ tự người đóng góp lớn nhất đến ít nhất. Thứ tự xếp phải có sự đồng thuận.</a:t>
            </a:r>
          </a:p>
          <a:p>
            <a:pPr eaLnBrk="1" hangingPunct="1">
              <a:defRPr/>
            </a:pPr>
            <a:r>
              <a:rPr lang="vi" altLang="en-US" sz="2800" dirty="0"/>
              <a:t>Người hướng dẫn là đồng tác giả (đứng sau) với sinh viên/học viên/NCS( trong bài viết dựa trên luận án.</a:t>
            </a:r>
            <a:endParaRPr lang="en-US" altLang="en-US" sz="2800" dirty="0"/>
          </a:p>
          <a:p>
            <a:pPr eaLnBrk="1" hangingPunct="1">
              <a:defRPr/>
            </a:pPr>
            <a:r>
              <a:rPr lang="vi" altLang="en-US" sz="2800" dirty="0"/>
              <a:t>Viêt tên của các đồng tác giả theo một cách thức thống nhất</a:t>
            </a:r>
          </a:p>
          <a:p>
            <a:pPr eaLnBrk="1" hangingPunct="1">
              <a:defRPr/>
            </a:pPr>
            <a:r>
              <a:rPr lang="vi" altLang="en-US" sz="2800" dirty="0"/>
              <a:t>Nếu không có mục tiểu sử riêng, thì nên có cả thông tin về học hàm, học vị, chức danh </a:t>
            </a:r>
          </a:p>
          <a:p>
            <a:pPr eaLnBrk="1" hangingPunct="1">
              <a:defRPr/>
            </a:pPr>
            <a:r>
              <a:rPr lang="vi" altLang="en-US" sz="2800" dirty="0"/>
              <a:t>Cung cấp thông tin liên lạc của tác giả liên hệ</a:t>
            </a:r>
            <a:endParaRPr lang="vi" altLang="en-US" dirty="0"/>
          </a:p>
          <a:p>
            <a:pPr>
              <a:defRPr/>
            </a:pPr>
            <a:endParaRPr lang="en-US" altLang="en-US" dirty="0"/>
          </a:p>
        </p:txBody>
      </p:sp>
      <p:sp>
        <p:nvSpPr>
          <p:cNvPr id="2458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18E97DF3-4EF3-46E6-972C-6A6741F5EA45}" type="slidenum">
              <a:rPr lang="en-US" altLang="en-US" smtClean="0"/>
              <a:pPr/>
              <a:t>11</a:t>
            </a:fld>
            <a:endParaRPr lang="en-US" altLang="en-US"/>
          </a:p>
        </p:txBody>
      </p:sp>
    </p:spTree>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3600" b="1" dirty="0"/>
              <a:t>Tóm tắt</a:t>
            </a:r>
            <a:endParaRPr lang="vi" b="1" dirty="0"/>
          </a:p>
        </p:txBody>
      </p:sp>
      <p:sp>
        <p:nvSpPr>
          <p:cNvPr id="2" name="Content Placeholder 1"/>
          <p:cNvSpPr>
            <a:spLocks noGrp="1"/>
          </p:cNvSpPr>
          <p:nvPr>
            <p:ph idx="1"/>
          </p:nvPr>
        </p:nvSpPr>
        <p:spPr>
          <a:xfrm>
            <a:off x="628650" y="1600200"/>
            <a:ext cx="7886700" cy="4576763"/>
          </a:xfrm>
        </p:spPr>
        <p:txBody>
          <a:bodyPr>
            <a:normAutofit/>
          </a:bodyPr>
          <a:lstStyle/>
          <a:p>
            <a:pPr eaLnBrk="1" hangingPunct="1">
              <a:defRPr/>
            </a:pPr>
            <a:r>
              <a:rPr lang="vi" sz="2800" spc="0" dirty="0"/>
              <a:t>Một phần quan trọng của bài báo, gây ấn tượng đầu tiên cho biên tập viên và người đọc (</a:t>
            </a:r>
            <a:r>
              <a:rPr lang="vi" sz="2400" spc="0" dirty="0"/>
              <a:t>quyết định có nên đọc toàn bộ  bài báo hay không) </a:t>
            </a:r>
          </a:p>
          <a:p>
            <a:pPr eaLnBrk="1" hangingPunct="1">
              <a:defRPr/>
            </a:pPr>
            <a:r>
              <a:rPr lang="vi" sz="2800" spc="0" dirty="0"/>
              <a:t>Tóm tắt ngắn gọn bài báo</a:t>
            </a:r>
          </a:p>
          <a:p>
            <a:pPr eaLnBrk="1" hangingPunct="1">
              <a:defRPr/>
            </a:pPr>
            <a:r>
              <a:rPr lang="vi" sz="2800" spc="0" dirty="0"/>
              <a:t>Thông thường là một đoạn văn duy nhất (có thể gồm vài câu) </a:t>
            </a:r>
          </a:p>
          <a:p>
            <a:pPr eaLnBrk="1" hangingPunct="1">
              <a:defRPr/>
            </a:pPr>
            <a:r>
              <a:rPr lang="vi" sz="2800" spc="0" dirty="0"/>
              <a:t>Giới hạn từ khác nhau tùy theo tạp chí (thường là 150 – 200 từ cho bản tóm tắt không có cấu trúc và 250 từ cho bản tóm tắt có cấu trúc)</a:t>
            </a:r>
            <a:endParaRPr lang="vi" sz="2400" spc="0" dirty="0"/>
          </a:p>
        </p:txBody>
      </p:sp>
      <p:sp>
        <p:nvSpPr>
          <p:cNvPr id="2560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959C27A4-9146-4A63-9757-55437BA8ADA2}" type="slidenum">
              <a:rPr lang="en-US" altLang="en-US" smtClean="0"/>
              <a:pPr/>
              <a:t>12</a:t>
            </a:fld>
            <a:endParaRPr lang="en-US" altLang="en-US"/>
          </a:p>
        </p:txBody>
      </p:sp>
    </p:spTree>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altLang="zh-CN" sz="3600" b="1" dirty="0">
                <a:ea typeface="SimSun" pitchFamily="2" charset="-122"/>
              </a:rPr>
              <a:t>Từ khóa</a:t>
            </a:r>
            <a:endParaRPr lang="en-US" b="1" dirty="0"/>
          </a:p>
        </p:txBody>
      </p:sp>
      <p:sp>
        <p:nvSpPr>
          <p:cNvPr id="27650" name="Content Placeholder 1"/>
          <p:cNvSpPr>
            <a:spLocks noGrp="1"/>
          </p:cNvSpPr>
          <p:nvPr>
            <p:ph idx="1"/>
          </p:nvPr>
        </p:nvSpPr>
        <p:spPr bwMode="auto"/>
        <p:txBody>
          <a:bodyPr wrap="square" numCol="1" anchor="t" anchorCtr="0" compatLnSpc="1">
            <a:prstTxWarp prst="textNoShape">
              <a:avLst/>
            </a:prstTxWarp>
          </a:bodyPr>
          <a:lstStyle/>
          <a:p>
            <a:pPr marL="609600" indent="-609600" eaLnBrk="1" hangingPunct="1">
              <a:defRPr/>
            </a:pPr>
            <a:r>
              <a:rPr lang="vi" altLang="zh-CN" sz="3600" dirty="0">
                <a:ea typeface="SimSun" pitchFamily="2" charset="-122"/>
              </a:rPr>
              <a:t>3 đến 10 từ (tối ưu là 5 từ)</a:t>
            </a:r>
          </a:p>
          <a:p>
            <a:pPr marL="609600" indent="-609600" eaLnBrk="1" hangingPunct="1">
              <a:defRPr/>
            </a:pPr>
            <a:r>
              <a:rPr lang="vi" altLang="zh-CN" sz="3600" dirty="0">
                <a:ea typeface="SimSun" pitchFamily="2" charset="-122"/>
              </a:rPr>
              <a:t>Được chọn từ tiêu đề và tóm tắt</a:t>
            </a:r>
          </a:p>
          <a:p>
            <a:pPr marL="609600" indent="-609600" eaLnBrk="1" hangingPunct="1">
              <a:defRPr/>
            </a:pPr>
            <a:r>
              <a:rPr lang="vi" altLang="zh-CN" sz="3600" dirty="0">
                <a:ea typeface="SimSun" pitchFamily="2" charset="-122"/>
              </a:rPr>
              <a:t>Phải thực sự là </a:t>
            </a:r>
            <a:r>
              <a:rPr lang="vi" altLang="zh-CN" sz="3600" i="1" dirty="0">
                <a:ea typeface="SimSun" pitchFamily="2" charset="-122"/>
              </a:rPr>
              <a:t>key words.</a:t>
            </a:r>
          </a:p>
          <a:p>
            <a:pPr marL="609600" indent="-609600" eaLnBrk="1" hangingPunct="1">
              <a:defRPr/>
            </a:pPr>
            <a:r>
              <a:rPr lang="vi" altLang="zh-CN" sz="3600" dirty="0">
                <a:ea typeface="SimSun" pitchFamily="2" charset="-122"/>
              </a:rPr>
              <a:t>Dùng để nhận biết, phân loại, tìm kiếm bài viết   </a:t>
            </a:r>
            <a:endParaRPr lang="vi" altLang="zh-CN" sz="3200" dirty="0">
              <a:ea typeface="SimSun" pitchFamily="2" charset="-122"/>
            </a:endParaRPr>
          </a:p>
        </p:txBody>
      </p:sp>
      <p:sp>
        <p:nvSpPr>
          <p:cNvPr id="2662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0CEED005-6238-4F99-8237-FAED9DDB7B46}" type="slidenum">
              <a:rPr lang="en-US" altLang="en-US" smtClean="0"/>
              <a:pPr/>
              <a:t>13</a:t>
            </a:fld>
            <a:endParaRPr lang="en-US" altLang="en-US"/>
          </a:p>
        </p:txBody>
      </p:sp>
    </p:spTree>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4000" b="1" dirty="0"/>
              <a:t>Giới thiệu </a:t>
            </a:r>
            <a:r>
              <a:rPr lang="vi" b="1" dirty="0"/>
              <a:t>(</a:t>
            </a:r>
            <a:r>
              <a:rPr lang="vi" b="1" i="1" dirty="0"/>
              <a:t>ít được chú ý ở Việt Nam)</a:t>
            </a:r>
            <a:endParaRPr lang="vi" b="1" dirty="0"/>
          </a:p>
        </p:txBody>
      </p:sp>
      <p:sp>
        <p:nvSpPr>
          <p:cNvPr id="28674" name="Content Placeholder 1"/>
          <p:cNvSpPr>
            <a:spLocks noGrp="1"/>
          </p:cNvSpPr>
          <p:nvPr>
            <p:ph idx="1"/>
          </p:nvPr>
        </p:nvSpPr>
        <p:spPr bwMode="auto"/>
        <p:txBody>
          <a:bodyPr wrap="square" numCol="1" anchor="t" anchorCtr="0" compatLnSpc="1">
            <a:prstTxWarp prst="textNoShape">
              <a:avLst/>
            </a:prstTxWarp>
            <a:normAutofit lnSpcReduction="10000"/>
          </a:bodyPr>
          <a:lstStyle/>
          <a:p>
            <a:pPr eaLnBrk="1" hangingPunct="1">
              <a:defRPr/>
            </a:pPr>
            <a:r>
              <a:rPr lang="vi" altLang="en-US" sz="2400" dirty="0"/>
              <a:t>Khái quát bối cảnh của nghiên cứu</a:t>
            </a:r>
          </a:p>
          <a:p>
            <a:pPr lvl="1" eaLnBrk="1" hangingPunct="1">
              <a:defRPr/>
            </a:pPr>
            <a:r>
              <a:rPr lang="vi" altLang="en-US" sz="2400" dirty="0"/>
              <a:t>Giúp người đọc hiểu được bài báo</a:t>
            </a:r>
          </a:p>
          <a:p>
            <a:pPr lvl="1" eaLnBrk="1" hangingPunct="1">
              <a:defRPr/>
            </a:pPr>
            <a:r>
              <a:rPr lang="vi" altLang="en-US" sz="2400" dirty="0"/>
              <a:t>Giúp người đọc đánh giá cao tầm quan trọng của nghiên cứu</a:t>
            </a:r>
          </a:p>
          <a:p>
            <a:pPr eaLnBrk="1" hangingPunct="1">
              <a:defRPr/>
            </a:pPr>
            <a:r>
              <a:rPr lang="vi" altLang="en-US" sz="2400" dirty="0"/>
              <a:t>Để xác định câu hỏi (các câu hỏi) mà nghiên cứu giải quyết (đôi khi được nêu như một luận đề hoặc giả thuyết)</a:t>
            </a:r>
          </a:p>
          <a:p>
            <a:pPr eaLnBrk="1" hangingPunct="1">
              <a:defRPr/>
            </a:pPr>
            <a:r>
              <a:rPr lang="vi" altLang="en-US" sz="2400" dirty="0"/>
              <a:t>Có thể bao gồm nhận xét tổng quan tình hình nghiên cứu.</a:t>
            </a:r>
          </a:p>
          <a:p>
            <a:pPr eaLnBrk="1" hangingPunct="1">
              <a:defRPr/>
            </a:pPr>
            <a:r>
              <a:rPr lang="vi" altLang="en-US" sz="2400" dirty="0"/>
              <a:t>Nêu lý thuyết tiếp cận, phương pháp nghiên cứu.</a:t>
            </a:r>
          </a:p>
          <a:p>
            <a:pPr eaLnBrk="1" hangingPunct="1">
              <a:defRPr/>
            </a:pPr>
            <a:r>
              <a:rPr lang="vi" altLang="en-US" sz="2400" dirty="0"/>
              <a:t>Nêu cấu trúc khái quát của bài nghiên cứu.</a:t>
            </a:r>
          </a:p>
          <a:p>
            <a:pPr eaLnBrk="1" hangingPunct="1">
              <a:defRPr/>
            </a:pPr>
            <a:r>
              <a:rPr lang="vi" altLang="en-US" sz="2400" dirty="0"/>
              <a:t>Đôi khi nêu cả những phát hiện chính của nghiên cứu.</a:t>
            </a:r>
          </a:p>
          <a:p>
            <a:pPr>
              <a:defRPr/>
            </a:pPr>
            <a:endParaRPr lang="en-US" altLang="en-US" sz="2800" dirty="0"/>
          </a:p>
        </p:txBody>
      </p:sp>
      <p:sp>
        <p:nvSpPr>
          <p:cNvPr id="2765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A2A4CC76-3237-4B6E-9E0A-859DD2D8688E}" type="slidenum">
              <a:rPr lang="en-US" altLang="en-US" smtClean="0"/>
              <a:pPr/>
              <a:t>14</a:t>
            </a:fld>
            <a:endParaRPr lang="en-US" altLang="en-US"/>
          </a:p>
        </p:txBody>
      </p:sp>
    </p:spTree>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Tổng quan tình hình nghiên cứu liên quan đến chủ đề (</a:t>
            </a:r>
            <a:r>
              <a:rPr lang="vi" b="1" i="1" dirty="0"/>
              <a:t>ít được chú ý ở Việt Nam)</a:t>
            </a:r>
          </a:p>
        </p:txBody>
      </p:sp>
      <p:sp>
        <p:nvSpPr>
          <p:cNvPr id="31746" name="Content Placeholder 1"/>
          <p:cNvSpPr>
            <a:spLocks noGrp="1"/>
          </p:cNvSpPr>
          <p:nvPr>
            <p:ph idx="1"/>
          </p:nvPr>
        </p:nvSpPr>
        <p:spPr bwMode="auto"/>
        <p:txBody>
          <a:bodyPr wrap="square" numCol="1" anchor="t" anchorCtr="0" compatLnSpc="1">
            <a:prstTxWarp prst="textNoShape">
              <a:avLst/>
            </a:prstTxWarp>
          </a:bodyPr>
          <a:lstStyle/>
          <a:p>
            <a:pPr>
              <a:defRPr/>
            </a:pPr>
            <a:r>
              <a:rPr lang="vi" altLang="en-US" sz="2400" dirty="0"/>
              <a:t>Thông thường là một phần của 'Giới thiệu' nhưng đôi khi, là một mục riêng biệt</a:t>
            </a:r>
          </a:p>
          <a:p>
            <a:pPr>
              <a:defRPr/>
            </a:pPr>
            <a:r>
              <a:rPr lang="vi" altLang="en-US" sz="2400" dirty="0"/>
              <a:t>Không cần đánh giá toàn diện như luận văn, luận án hay đề tài lớn, chỉ cần khái quát một số công trình nghiên cứu chính</a:t>
            </a:r>
          </a:p>
          <a:p>
            <a:pPr>
              <a:defRPr/>
            </a:pPr>
            <a:r>
              <a:rPr lang="vi" altLang="en-US" sz="2400" dirty="0"/>
              <a:t>Cố gắng sử dụng các nguồn tin cậy</a:t>
            </a:r>
          </a:p>
          <a:p>
            <a:pPr>
              <a:defRPr/>
            </a:pPr>
            <a:r>
              <a:rPr lang="vi" altLang="en-US" sz="2400" dirty="0"/>
              <a:t>Chủ yếu sử dụng thì quá khứ</a:t>
            </a:r>
          </a:p>
          <a:p>
            <a:pPr>
              <a:defRPr/>
            </a:pPr>
            <a:r>
              <a:rPr lang="vi" altLang="en-US" sz="2400" dirty="0"/>
              <a:t>Sắp xếp theo thứ tự thời gian</a:t>
            </a:r>
          </a:p>
          <a:p>
            <a:pPr>
              <a:defRPr/>
            </a:pPr>
            <a:r>
              <a:rPr lang="vi" altLang="en-US" sz="2400" dirty="0"/>
              <a:t>Tạo ra các kết nối hợp lý giữa các nghiên cứu</a:t>
            </a:r>
          </a:p>
          <a:p>
            <a:pPr>
              <a:defRPr/>
            </a:pPr>
            <a:r>
              <a:rPr lang="vi" altLang="en-US" sz="2400" dirty="0"/>
              <a:t>Đôi khi có thể sử dụng một bảng tóm tắt để so sánh các nghiên cứu</a:t>
            </a:r>
          </a:p>
          <a:p>
            <a:pPr>
              <a:buFont typeface="Wingdings 2" pitchFamily="18" charset="2"/>
              <a:buNone/>
              <a:defRPr/>
            </a:pPr>
            <a:endParaRPr lang="en-US" altLang="en-US" sz="2400" dirty="0"/>
          </a:p>
          <a:p>
            <a:pPr>
              <a:defRPr/>
            </a:pPr>
            <a:endParaRPr lang="en-US" altLang="en-US" sz="2400" dirty="0"/>
          </a:p>
          <a:p>
            <a:pPr>
              <a:defRPr/>
            </a:pPr>
            <a:endParaRPr lang="en-US" altLang="en-US" sz="2400" dirty="0"/>
          </a:p>
          <a:p>
            <a:pPr>
              <a:defRPr/>
            </a:pPr>
            <a:endParaRPr lang="en-US" altLang="en-US" sz="2400" dirty="0"/>
          </a:p>
        </p:txBody>
      </p:sp>
      <p:sp>
        <p:nvSpPr>
          <p:cNvPr id="3072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E69CE604-2006-401C-AD46-C065C77EDA0C}" type="slidenum">
              <a:rPr lang="en-US" altLang="en-US" smtClean="0"/>
              <a:pPr/>
              <a:t>15</a:t>
            </a:fld>
            <a:endParaRPr lang="en-US" altLang="en-US"/>
          </a:p>
        </p:txBody>
      </p:sp>
    </p:spTree>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Phương pháp nghiên cứu (</a:t>
            </a:r>
            <a:r>
              <a:rPr lang="vi" b="1" i="1" dirty="0"/>
              <a:t>ít được chú ý ở Việt Nam)</a:t>
            </a:r>
            <a:endParaRPr lang="vi" b="1" dirty="0"/>
          </a:p>
        </p:txBody>
      </p:sp>
      <p:sp>
        <p:nvSpPr>
          <p:cNvPr id="32770" name="Content Placeholder 1"/>
          <p:cNvSpPr>
            <a:spLocks noGrp="1"/>
          </p:cNvSpPr>
          <p:nvPr>
            <p:ph idx="1"/>
          </p:nvPr>
        </p:nvSpPr>
        <p:spPr bwMode="auto"/>
        <p:txBody>
          <a:bodyPr wrap="square" numCol="1" anchor="t" anchorCtr="0" compatLnSpc="1">
            <a:prstTxWarp prst="textNoShape">
              <a:avLst/>
            </a:prstTxWarp>
            <a:normAutofit/>
          </a:bodyPr>
          <a:lstStyle/>
          <a:p>
            <a:pPr eaLnBrk="1" hangingPunct="1">
              <a:defRPr/>
            </a:pPr>
            <a:r>
              <a:rPr lang="vi" altLang="en-US" sz="2800" dirty="0"/>
              <a:t>Để biên tập viên và người đọc đánh giá về tính khoa học và tin cậy của những phát hiện trong bài viết.</a:t>
            </a:r>
          </a:p>
          <a:p>
            <a:pPr eaLnBrk="1" hangingPunct="1">
              <a:defRPr/>
            </a:pPr>
            <a:r>
              <a:rPr lang="vi" altLang="en-US" sz="2800" dirty="0"/>
              <a:t> Đối với các phương pháp nghiên cứu phổ biến thì chỉ cần mô tả tóm tắt.</a:t>
            </a:r>
          </a:p>
          <a:p>
            <a:pPr eaLnBrk="1" hangingPunct="1">
              <a:defRPr/>
            </a:pPr>
            <a:r>
              <a:rPr lang="vi" altLang="en-US" sz="2800" dirty="0"/>
              <a:t>Đối với các phương pháp mới, ít phổ biến: nên mô tả tương đối chi tiết</a:t>
            </a:r>
          </a:p>
          <a:p>
            <a:pPr eaLnBrk="1" hangingPunct="1">
              <a:defRPr/>
            </a:pPr>
            <a:r>
              <a:rPr lang="vi" altLang="en-US" sz="2800" dirty="0"/>
              <a:t>Thường sử dụng thì quá khứ.</a:t>
            </a:r>
            <a:endParaRPr lang="en-US" altLang="en-US" sz="2800" dirty="0"/>
          </a:p>
        </p:txBody>
      </p:sp>
      <p:sp>
        <p:nvSpPr>
          <p:cNvPr id="3174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376EFD05-FB1C-4F56-8DC6-B0282A1B3390}" type="slidenum">
              <a:rPr lang="en-US" altLang="en-US" smtClean="0"/>
              <a:pPr/>
              <a:t>16</a:t>
            </a:fld>
            <a:endParaRPr lang="en-US" altLang="en-US"/>
          </a:p>
        </p:txBody>
      </p:sp>
    </p:spTree>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4000" dirty="0"/>
              <a:t>Kết quả</a:t>
            </a:r>
            <a:endParaRPr lang="vi" dirty="0"/>
          </a:p>
        </p:txBody>
      </p:sp>
      <p:sp>
        <p:nvSpPr>
          <p:cNvPr id="36866" name="Content Placeholder 1"/>
          <p:cNvSpPr>
            <a:spLocks noGrp="1"/>
          </p:cNvSpPr>
          <p:nvPr>
            <p:ph idx="1"/>
          </p:nvPr>
        </p:nvSpPr>
        <p:spPr bwMode="auto"/>
        <p:txBody>
          <a:bodyPr wrap="square" numCol="1" anchor="t" anchorCtr="0" compatLnSpc="1">
            <a:prstTxWarp prst="textNoShape">
              <a:avLst/>
            </a:prstTxWarp>
            <a:normAutofit/>
          </a:bodyPr>
          <a:lstStyle/>
          <a:p>
            <a:pPr eaLnBrk="1" hangingPunct="1">
              <a:defRPr/>
            </a:pPr>
            <a:r>
              <a:rPr lang="vi" altLang="en-US" sz="2800" dirty="0"/>
              <a:t>Cốt lõi của bài báo</a:t>
            </a:r>
          </a:p>
          <a:p>
            <a:pPr eaLnBrk="1" hangingPunct="1">
              <a:defRPr/>
            </a:pPr>
            <a:r>
              <a:rPr lang="vi" altLang="en-US" sz="2800" dirty="0"/>
              <a:t>Trình bày những phát hiện chính của tác giả, gắn với  những câu hỏi nghiên cứu đặt ra </a:t>
            </a:r>
          </a:p>
          <a:p>
            <a:pPr eaLnBrk="1" hangingPunct="1">
              <a:defRPr/>
            </a:pPr>
            <a:r>
              <a:rPr lang="vi" altLang="en-US" sz="2800" dirty="0"/>
              <a:t>Có thể bao gồm bảng, biểu, sơ đồ, hình ảnh…nếu cần.</a:t>
            </a:r>
          </a:p>
          <a:p>
            <a:pPr eaLnBrk="1" hangingPunct="1">
              <a:defRPr/>
            </a:pPr>
            <a:r>
              <a:rPr lang="vi" altLang="en-US" sz="2800" dirty="0"/>
              <a:t>Thường thì chỉ rình bày kết quả mà không/chưa bình luận về chúng</a:t>
            </a:r>
          </a:p>
          <a:p>
            <a:pPr eaLnBrk="1" hangingPunct="1">
              <a:defRPr/>
            </a:pPr>
            <a:r>
              <a:rPr lang="vi" altLang="en-US" sz="2800" dirty="0"/>
              <a:t>Tuy nhiên, một số tạp chí kết hợp Kết quả và Thảo luận. Trong trường hợp đó thì vừa trình bày kết quả, vừa bình luận về chúng.</a:t>
            </a:r>
            <a:endParaRPr lang="vi" altLang="en-US" sz="2300" dirty="0"/>
          </a:p>
        </p:txBody>
      </p:sp>
      <p:sp>
        <p:nvSpPr>
          <p:cNvPr id="3584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47532D27-1F23-41E6-B29C-B34E3DD529DF}" type="slidenum">
              <a:rPr lang="en-US" altLang="en-US" smtClean="0"/>
              <a:pPr/>
              <a:t>17</a:t>
            </a:fld>
            <a:endParaRPr lang="en-US" altLang="en-US"/>
          </a:p>
        </p:txBody>
      </p:sp>
    </p:spTree>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3600" b="1" dirty="0"/>
              <a:t>Thảo luận/bình luận</a:t>
            </a:r>
            <a:endParaRPr lang="vi" b="1" dirty="0"/>
          </a:p>
        </p:txBody>
      </p:sp>
      <p:sp>
        <p:nvSpPr>
          <p:cNvPr id="40962" name="Content Placeholder 1"/>
          <p:cNvSpPr>
            <a:spLocks noGrp="1"/>
          </p:cNvSpPr>
          <p:nvPr>
            <p:ph idx="1"/>
          </p:nvPr>
        </p:nvSpPr>
        <p:spPr bwMode="auto"/>
        <p:txBody>
          <a:bodyPr wrap="square" numCol="1" anchor="t" anchorCtr="0" compatLnSpc="1">
            <a:prstTxWarp prst="textNoShape">
              <a:avLst/>
            </a:prstTxWarp>
            <a:normAutofit fontScale="92500" lnSpcReduction="20000"/>
          </a:bodyPr>
          <a:lstStyle/>
          <a:p>
            <a:pPr eaLnBrk="1" hangingPunct="1">
              <a:defRPr/>
            </a:pPr>
            <a:r>
              <a:rPr lang="vi" altLang="en-US" sz="2800" dirty="0"/>
              <a:t>Một trong những phần khó viết nhất.</a:t>
            </a:r>
          </a:p>
          <a:p>
            <a:pPr eaLnBrk="1" hangingPunct="1">
              <a:defRPr/>
            </a:pPr>
            <a:r>
              <a:rPr lang="vi" altLang="en-US" sz="2800" dirty="0"/>
              <a:t>Thường nên bắt đầu bằng một bản tóm tắt ngắn gọn về những phát hiện chính của nghiên cứu</a:t>
            </a:r>
          </a:p>
          <a:p>
            <a:pPr eaLnBrk="1" hangingPunct="1">
              <a:defRPr/>
            </a:pPr>
            <a:r>
              <a:rPr lang="vi" altLang="en-US" sz="2800" dirty="0"/>
              <a:t>Nêu kết quả (câu trả lời) với từng câu hỏi hoặc từng giả thuyết được nêu trong phần giới thiệu.</a:t>
            </a:r>
          </a:p>
          <a:p>
            <a:pPr eaLnBrk="1" hangingPunct="1">
              <a:defRPr/>
            </a:pPr>
            <a:r>
              <a:rPr lang="vi" altLang="en-US" sz="2800" dirty="0"/>
              <a:t>Liên hệ với các phát hiện của những tác giả khác đã công bố trong những nghiên cứu khác về cùng chủ đề.</a:t>
            </a:r>
          </a:p>
          <a:p>
            <a:pPr eaLnBrk="1" hangingPunct="1">
              <a:defRPr/>
            </a:pPr>
            <a:r>
              <a:rPr lang="vi" altLang="en-US" sz="2800" dirty="0"/>
              <a:t>Nêu ứng dụng của những phát hiện.</a:t>
            </a:r>
          </a:p>
          <a:p>
            <a:pPr eaLnBrk="1" hangingPunct="1">
              <a:defRPr/>
            </a:pPr>
            <a:r>
              <a:rPr lang="vi" altLang="en-US" sz="2800" dirty="0"/>
              <a:t>Có thể nêu cả những điểm mạnh và hạn chế của nghiên cứu (để gợi mở những nghiên cứu tiếp theo).</a:t>
            </a:r>
          </a:p>
        </p:txBody>
      </p:sp>
      <p:sp>
        <p:nvSpPr>
          <p:cNvPr id="3994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93997B0B-2AE6-405B-8509-8A72607FE2A9}" type="slidenum">
              <a:rPr lang="en-US" altLang="en-US" smtClean="0"/>
              <a:pPr/>
              <a:t>18</a:t>
            </a:fld>
            <a:endParaRPr lang="en-US" altLang="en-US"/>
          </a:p>
        </p:txBody>
      </p:sp>
    </p:spTree>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Kết luận</a:t>
            </a:r>
          </a:p>
        </p:txBody>
      </p:sp>
      <p:sp>
        <p:nvSpPr>
          <p:cNvPr id="2" name="Content Placeholder 1"/>
          <p:cNvSpPr>
            <a:spLocks noGrp="1"/>
          </p:cNvSpPr>
          <p:nvPr>
            <p:ph idx="1"/>
          </p:nvPr>
        </p:nvSpPr>
        <p:spPr/>
        <p:txBody>
          <a:bodyPr/>
          <a:lstStyle/>
          <a:p>
            <a:pPr algn="ctr" eaLnBrk="1" hangingPunct="1">
              <a:buFont typeface="Wingdings 2" pitchFamily="18" charset="2"/>
              <a:buNone/>
              <a:defRPr/>
            </a:pPr>
            <a:endParaRPr lang="vi" altLang="en-US" sz="2400" spc="0" dirty="0"/>
          </a:p>
          <a:p>
            <a:pPr marL="273050" lvl="1" indent="-228600" eaLnBrk="1" hangingPunct="1">
              <a:buClr>
                <a:schemeClr val="accent1"/>
              </a:buClr>
              <a:buFont typeface="Wingdings 2" pitchFamily="18" charset="2"/>
              <a:buChar char=""/>
              <a:defRPr/>
            </a:pPr>
            <a:r>
              <a:rPr lang="vi" altLang="en-US" sz="2800" spc="0" dirty="0"/>
              <a:t>Cần ngắn gọn</a:t>
            </a:r>
          </a:p>
          <a:p>
            <a:pPr marL="273050" lvl="1" indent="-228600" eaLnBrk="1" hangingPunct="1">
              <a:buClr>
                <a:schemeClr val="accent1"/>
              </a:buClr>
              <a:buFont typeface="Wingdings 2" pitchFamily="18" charset="2"/>
              <a:buChar char=""/>
              <a:defRPr/>
            </a:pPr>
            <a:r>
              <a:rPr lang="vi" altLang="en-US" sz="2800" spc="0" dirty="0"/>
              <a:t>Thường là việc tóm tắt các phát hiện và khuyến nghị của tác giả bài viết. </a:t>
            </a:r>
          </a:p>
          <a:p>
            <a:pPr lvl="1" eaLnBrk="1" hangingPunct="1">
              <a:buFont typeface="Wingdings" pitchFamily="2" charset="2"/>
              <a:buNone/>
              <a:defRPr/>
            </a:pPr>
            <a:endParaRPr lang="en-US" altLang="en-US" sz="2400" spc="0" dirty="0"/>
          </a:p>
        </p:txBody>
      </p:sp>
      <p:sp>
        <p:nvSpPr>
          <p:cNvPr id="4403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AE7F3014-1D2B-4443-A61E-32C3EE55645D}" type="slidenum">
              <a:rPr lang="en-US" altLang="en-US" smtClean="0"/>
              <a:pPr/>
              <a:t>19</a:t>
            </a:fld>
            <a:endParaRPr lang="en-US" altLang="en-US"/>
          </a:p>
        </p:txBody>
      </p:sp>
    </p:spTree>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894EF-B5FB-762E-473E-2339AD158FB0}"/>
              </a:ext>
            </a:extLst>
          </p:cNvPr>
          <p:cNvSpPr>
            <a:spLocks noGrp="1"/>
          </p:cNvSpPr>
          <p:nvPr>
            <p:ph type="title"/>
          </p:nvPr>
        </p:nvSpPr>
        <p:spPr/>
        <p:txBody>
          <a:bodyPr/>
          <a:lstStyle/>
          <a:p>
            <a:r>
              <a:rPr lang="en-VN" sz="4000" b="1" dirty="0"/>
              <a:t>Nội dung</a:t>
            </a:r>
            <a:endParaRPr lang="en-VN" b="1" dirty="0"/>
          </a:p>
        </p:txBody>
      </p:sp>
      <p:sp>
        <p:nvSpPr>
          <p:cNvPr id="3" name="Content Placeholder 2">
            <a:extLst>
              <a:ext uri="{FF2B5EF4-FFF2-40B4-BE49-F238E27FC236}">
                <a16:creationId xmlns:a16="http://schemas.microsoft.com/office/drawing/2014/main" id="{924829A1-307B-C417-9081-CD8E439A32F3}"/>
              </a:ext>
            </a:extLst>
          </p:cNvPr>
          <p:cNvSpPr>
            <a:spLocks noGrp="1"/>
          </p:cNvSpPr>
          <p:nvPr>
            <p:ph idx="1"/>
          </p:nvPr>
        </p:nvSpPr>
        <p:spPr/>
        <p:txBody>
          <a:bodyPr/>
          <a:lstStyle/>
          <a:p>
            <a:r>
              <a:rPr lang="en-VN" sz="3600" b="1" dirty="0"/>
              <a:t>KháI quát về bài báo đăng trên tạp chí khoa học (bài báo khoa học)</a:t>
            </a:r>
          </a:p>
          <a:p>
            <a:r>
              <a:rPr lang="en-VN" sz="3600" b="1" dirty="0"/>
              <a:t>Thực hiện một bài báo khoa học.</a:t>
            </a:r>
            <a:endParaRPr lang="en-VN" b="1" dirty="0"/>
          </a:p>
          <a:p>
            <a:endParaRPr lang="en-VN" dirty="0"/>
          </a:p>
        </p:txBody>
      </p:sp>
      <p:sp>
        <p:nvSpPr>
          <p:cNvPr id="4" name="Slide Number Placeholder 3">
            <a:extLst>
              <a:ext uri="{FF2B5EF4-FFF2-40B4-BE49-F238E27FC236}">
                <a16:creationId xmlns:a16="http://schemas.microsoft.com/office/drawing/2014/main" id="{EAD177AE-DE30-FE64-78E2-A480FC9BD439}"/>
              </a:ext>
            </a:extLst>
          </p:cNvPr>
          <p:cNvSpPr>
            <a:spLocks noGrp="1"/>
          </p:cNvSpPr>
          <p:nvPr>
            <p:ph type="sldNum" sz="quarter" idx="12"/>
          </p:nvPr>
        </p:nvSpPr>
        <p:spPr/>
        <p:txBody>
          <a:bodyPr/>
          <a:lstStyle/>
          <a:p>
            <a:pPr>
              <a:defRPr/>
            </a:pPr>
            <a:fld id="{02DB5FE6-F02F-4825-AB14-762ADAADFF01}" type="slidenum">
              <a:rPr lang="en-US" smtClean="0"/>
              <a:pPr>
                <a:defRPr/>
              </a:pPr>
              <a:t>2</a:t>
            </a:fld>
            <a:endParaRPr lang="en-US"/>
          </a:p>
        </p:txBody>
      </p:sp>
    </p:spTree>
    <p:extLst>
      <p:ext uri="{BB962C8B-B14F-4D97-AF65-F5344CB8AC3E}">
        <p14:creationId xmlns:p14="http://schemas.microsoft.com/office/powerpoint/2010/main" val="1712624783"/>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Danh mục tài liệu tham khảo</a:t>
            </a:r>
          </a:p>
        </p:txBody>
      </p:sp>
      <p:sp>
        <p:nvSpPr>
          <p:cNvPr id="2" name="Content Placeholder 1"/>
          <p:cNvSpPr>
            <a:spLocks noGrp="1"/>
          </p:cNvSpPr>
          <p:nvPr>
            <p:ph idx="1"/>
          </p:nvPr>
        </p:nvSpPr>
        <p:spPr/>
        <p:txBody>
          <a:bodyPr>
            <a:normAutofit/>
          </a:bodyPr>
          <a:lstStyle/>
          <a:p>
            <a:pPr eaLnBrk="1" hangingPunct="1">
              <a:lnSpc>
                <a:spcPct val="90000"/>
              </a:lnSpc>
              <a:defRPr/>
            </a:pPr>
            <a:r>
              <a:rPr lang="vi" altLang="en-US" sz="2800" spc="0" dirty="0"/>
              <a:t>Lập ở cuối bài</a:t>
            </a:r>
          </a:p>
          <a:p>
            <a:pPr eaLnBrk="1" hangingPunct="1">
              <a:lnSpc>
                <a:spcPct val="90000"/>
              </a:lnSpc>
              <a:defRPr/>
            </a:pPr>
            <a:r>
              <a:rPr lang="vi" altLang="en-US" sz="2800" spc="0" dirty="0"/>
              <a:t>Bao gồm các tài liệu đã trích dẫn</a:t>
            </a:r>
          </a:p>
          <a:p>
            <a:pPr eaLnBrk="1" hangingPunct="1">
              <a:lnSpc>
                <a:spcPct val="90000"/>
              </a:lnSpc>
              <a:defRPr/>
            </a:pPr>
            <a:r>
              <a:rPr lang="vi" altLang="en-US" sz="2800" dirty="0"/>
              <a:t>Có thể thêm một vài tài liệu liên quan tuy không trích dẫn nhưng thực sự là đã tham khảo.</a:t>
            </a:r>
            <a:endParaRPr lang="vi" altLang="en-US" sz="2800" spc="0" dirty="0"/>
          </a:p>
          <a:p>
            <a:pPr eaLnBrk="1" hangingPunct="1">
              <a:lnSpc>
                <a:spcPct val="90000"/>
              </a:lnSpc>
              <a:defRPr/>
            </a:pPr>
            <a:r>
              <a:rPr lang="vi" altLang="en-US" sz="2800" spc="0" dirty="0"/>
              <a:t>Cũng có nhiều định dạng khác nhau để xây dựng danh mục.</a:t>
            </a:r>
          </a:p>
          <a:p>
            <a:pPr eaLnBrk="1" hangingPunct="1">
              <a:lnSpc>
                <a:spcPct val="90000"/>
              </a:lnSpc>
              <a:defRPr/>
            </a:pPr>
            <a:r>
              <a:rPr lang="vi" altLang="en-US" sz="2800" spc="0" dirty="0"/>
              <a:t>Cần bảo đảm tính thống nhất và tuân thủ nghiêm ngặt quy định về xây dựng danh mục tài liệu tham khảo. </a:t>
            </a:r>
            <a:endParaRPr lang="vi" altLang="en-US" sz="2400" spc="0" dirty="0"/>
          </a:p>
        </p:txBody>
      </p:sp>
      <p:sp>
        <p:nvSpPr>
          <p:cNvPr id="4710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60898865-E9BA-4D33-83B4-5DB2D9388982}" type="slidenum">
              <a:rPr lang="en-US" altLang="en-US" smtClean="0"/>
              <a:pPr/>
              <a:t>20</a:t>
            </a:fld>
            <a:endParaRPr lang="en-US" altLang="en-US"/>
          </a:p>
        </p:txBody>
      </p:sp>
    </p:spTree>
    <p:extLst>
      <p:ext uri="{BB962C8B-B14F-4D97-AF65-F5344CB8AC3E}">
        <p14:creationId xmlns:p14="http://schemas.microsoft.com/office/powerpoint/2010/main" val="3587739053"/>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altLang="en-US" b="1" dirty="0"/>
              <a:t>Lời cảm ơn/ghi nhận</a:t>
            </a:r>
            <a:endParaRPr lang="en-US" b="1" dirty="0"/>
          </a:p>
        </p:txBody>
      </p:sp>
      <p:sp>
        <p:nvSpPr>
          <p:cNvPr id="50178" name="Content Placeholder 1"/>
          <p:cNvSpPr>
            <a:spLocks noGrp="1"/>
          </p:cNvSpPr>
          <p:nvPr>
            <p:ph idx="1"/>
          </p:nvPr>
        </p:nvSpPr>
        <p:spPr bwMode="auto"/>
        <p:txBody>
          <a:bodyPr wrap="square" numCol="1" anchor="t" anchorCtr="0" compatLnSpc="1">
            <a:prstTxWarp prst="textNoShape">
              <a:avLst/>
            </a:prstTxWarp>
          </a:bodyPr>
          <a:lstStyle/>
          <a:p>
            <a:pPr>
              <a:defRPr/>
            </a:pPr>
            <a:r>
              <a:rPr lang="vi" altLang="en-US" sz="3200" dirty="0"/>
              <a:t>Để cảm ơn những người đã giúp đỡ tác giả</a:t>
            </a:r>
          </a:p>
          <a:p>
            <a:pPr>
              <a:defRPr/>
            </a:pPr>
            <a:r>
              <a:rPr lang="vi" altLang="en-US" sz="3200" dirty="0"/>
              <a:t>Đôi khi bao gồm ghi nhận các nhà tài trợ cho việc thực hiện nghiên cứu.</a:t>
            </a:r>
            <a:endParaRPr lang="vi" altLang="en-US" sz="2800" dirty="0"/>
          </a:p>
        </p:txBody>
      </p:sp>
      <p:sp>
        <p:nvSpPr>
          <p:cNvPr id="4915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BA8C2B28-3EC8-457F-8685-577CE404B371}" type="slidenum">
              <a:rPr lang="en-US" altLang="en-US" smtClean="0"/>
              <a:pPr/>
              <a:t>21</a:t>
            </a:fld>
            <a:endParaRPr lang="en-US" altLang="en-US"/>
          </a:p>
        </p:txBody>
      </p:sp>
    </p:spTree>
    <p:extLst>
      <p:ext uri="{BB962C8B-B14F-4D97-AF65-F5344CB8AC3E}">
        <p14:creationId xmlns:p14="http://schemas.microsoft.com/office/powerpoint/2010/main" val="255323612"/>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894EF-B5FB-762E-473E-2339AD158FB0}"/>
              </a:ext>
            </a:extLst>
          </p:cNvPr>
          <p:cNvSpPr>
            <a:spLocks noGrp="1"/>
          </p:cNvSpPr>
          <p:nvPr>
            <p:ph type="title"/>
          </p:nvPr>
        </p:nvSpPr>
        <p:spPr/>
        <p:txBody>
          <a:bodyPr/>
          <a:lstStyle/>
          <a:p>
            <a:endParaRPr lang="en-VN" b="1" dirty="0"/>
          </a:p>
        </p:txBody>
      </p:sp>
      <p:sp>
        <p:nvSpPr>
          <p:cNvPr id="3" name="Content Placeholder 2">
            <a:extLst>
              <a:ext uri="{FF2B5EF4-FFF2-40B4-BE49-F238E27FC236}">
                <a16:creationId xmlns:a16="http://schemas.microsoft.com/office/drawing/2014/main" id="{924829A1-307B-C417-9081-CD8E439A32F3}"/>
              </a:ext>
            </a:extLst>
          </p:cNvPr>
          <p:cNvSpPr>
            <a:spLocks noGrp="1"/>
          </p:cNvSpPr>
          <p:nvPr>
            <p:ph idx="1"/>
          </p:nvPr>
        </p:nvSpPr>
        <p:spPr/>
        <p:txBody>
          <a:bodyPr/>
          <a:lstStyle/>
          <a:p>
            <a:pPr marL="0" indent="0" algn="ctr">
              <a:buNone/>
            </a:pPr>
            <a:endParaRPr lang="en-VN" sz="4400" b="1" dirty="0"/>
          </a:p>
          <a:p>
            <a:pPr marL="0" indent="0" algn="ctr">
              <a:buNone/>
            </a:pPr>
            <a:r>
              <a:rPr lang="en-VN" sz="4400" b="1" dirty="0"/>
              <a:t>Thực hiện một bài báo khoa học</a:t>
            </a:r>
            <a:endParaRPr lang="en-VN" sz="2800" b="1" dirty="0"/>
          </a:p>
          <a:p>
            <a:endParaRPr lang="en-VN" dirty="0"/>
          </a:p>
        </p:txBody>
      </p:sp>
      <p:sp>
        <p:nvSpPr>
          <p:cNvPr id="4" name="Slide Number Placeholder 3">
            <a:extLst>
              <a:ext uri="{FF2B5EF4-FFF2-40B4-BE49-F238E27FC236}">
                <a16:creationId xmlns:a16="http://schemas.microsoft.com/office/drawing/2014/main" id="{EAD177AE-DE30-FE64-78E2-A480FC9BD439}"/>
              </a:ext>
            </a:extLst>
          </p:cNvPr>
          <p:cNvSpPr>
            <a:spLocks noGrp="1"/>
          </p:cNvSpPr>
          <p:nvPr>
            <p:ph type="sldNum" sz="quarter" idx="12"/>
          </p:nvPr>
        </p:nvSpPr>
        <p:spPr/>
        <p:txBody>
          <a:bodyPr/>
          <a:lstStyle/>
          <a:p>
            <a:pPr>
              <a:defRPr/>
            </a:pPr>
            <a:fld id="{02DB5FE6-F02F-4825-AB14-762ADAADFF01}" type="slidenum">
              <a:rPr lang="en-US" smtClean="0"/>
              <a:pPr>
                <a:defRPr/>
              </a:pPr>
              <a:t>22</a:t>
            </a:fld>
            <a:endParaRPr lang="en-US"/>
          </a:p>
        </p:txBody>
      </p:sp>
    </p:spTree>
    <p:extLst>
      <p:ext uri="{BB962C8B-B14F-4D97-AF65-F5344CB8AC3E}">
        <p14:creationId xmlns:p14="http://schemas.microsoft.com/office/powerpoint/2010/main" val="2025488960"/>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4000" b="1" dirty="0"/>
              <a:t>Chuẩn bị viết</a:t>
            </a:r>
            <a:endParaRPr lang="vi" b="1" dirty="0"/>
          </a:p>
        </p:txBody>
      </p:sp>
      <p:sp>
        <p:nvSpPr>
          <p:cNvPr id="13314" name="Content Placeholder 1"/>
          <p:cNvSpPr>
            <a:spLocks noGrp="1"/>
          </p:cNvSpPr>
          <p:nvPr>
            <p:ph idx="1"/>
          </p:nvPr>
        </p:nvSpPr>
        <p:spPr bwMode="auto">
          <a:xfrm>
            <a:off x="381000" y="1719263"/>
            <a:ext cx="8407400" cy="4757737"/>
          </a:xfrm>
        </p:spPr>
        <p:txBody>
          <a:bodyPr wrap="square" numCol="1" anchor="t" anchorCtr="0" compatLnSpc="1">
            <a:prstTxWarp prst="textNoShape">
              <a:avLst/>
            </a:prstTxWarp>
            <a:normAutofit/>
          </a:bodyPr>
          <a:lstStyle/>
          <a:p>
            <a:pPr eaLnBrk="1" hangingPunct="1">
              <a:lnSpc>
                <a:spcPct val="90000"/>
              </a:lnSpc>
              <a:defRPr/>
            </a:pPr>
            <a:r>
              <a:rPr lang="vi" altLang="en-US" sz="2800" dirty="0"/>
              <a:t>Nhớ rằng bài viết đăng tạp chí khoa học RẤT KHÁC với bài đăng trên báo, bài diễn văn, báo cáo…</a:t>
            </a:r>
          </a:p>
          <a:p>
            <a:pPr eaLnBrk="1" hangingPunct="1">
              <a:lnSpc>
                <a:spcPct val="90000"/>
              </a:lnSpc>
              <a:defRPr/>
            </a:pPr>
            <a:r>
              <a:rPr lang="vi" altLang="en-US" sz="2800" dirty="0"/>
              <a:t>Chuẩn bị đủ dữ liệu/thông tin. </a:t>
            </a:r>
          </a:p>
          <a:p>
            <a:pPr eaLnBrk="1" hangingPunct="1">
              <a:lnSpc>
                <a:spcPct val="90000"/>
              </a:lnSpc>
              <a:defRPr/>
            </a:pPr>
            <a:r>
              <a:rPr lang="vi" altLang="en-US" sz="2800" dirty="0"/>
              <a:t>Chọn một tạp chí khoa học để gửi bài. Cần chắc chắn là tạp chí phù hợp với tính chất và nội dung của bài viết.</a:t>
            </a:r>
          </a:p>
          <a:p>
            <a:pPr eaLnBrk="1" hangingPunct="1">
              <a:lnSpc>
                <a:spcPct val="90000"/>
              </a:lnSpc>
              <a:defRPr/>
            </a:pPr>
            <a:r>
              <a:rPr lang="vi" altLang="en-US" sz="2800" dirty="0"/>
              <a:t>Đọc kỹ yêu cầu/hướng dẫn về cấu trúc, thể thức, trích dẫn..</a:t>
            </a:r>
          </a:p>
          <a:p>
            <a:pPr eaLnBrk="1" hangingPunct="1">
              <a:lnSpc>
                <a:spcPct val="90000"/>
              </a:lnSpc>
              <a:defRPr/>
            </a:pPr>
            <a:r>
              <a:rPr lang="vi" altLang="en-US" sz="2800" dirty="0"/>
              <a:t>Đọc một số bài đã xuất bản trên tạp chí đó để tham khảo.</a:t>
            </a:r>
            <a:endParaRPr lang="vi" altLang="en-US" sz="2400" dirty="0"/>
          </a:p>
        </p:txBody>
      </p:sp>
      <p:sp>
        <p:nvSpPr>
          <p:cNvPr id="1331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BA434BA8-490D-4CC7-9161-251D80E84527}" type="slidenum">
              <a:rPr lang="en-US" altLang="en-US" smtClean="0"/>
              <a:pPr/>
              <a:t>23</a:t>
            </a:fld>
            <a:endParaRPr lang="en-US" altLang="en-US"/>
          </a:p>
        </p:txBody>
      </p:sp>
    </p:spTree>
    <p:extLst>
      <p:ext uri="{BB962C8B-B14F-4D97-AF65-F5344CB8AC3E}">
        <p14:creationId xmlns:p14="http://schemas.microsoft.com/office/powerpoint/2010/main" val="3032372013"/>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4400" b="1" dirty="0"/>
              <a:t>Tiến hành viết</a:t>
            </a:r>
            <a:endParaRPr lang="vi" b="1" dirty="0"/>
          </a:p>
        </p:txBody>
      </p:sp>
      <p:sp>
        <p:nvSpPr>
          <p:cNvPr id="16386" name="Content Placeholder 1"/>
          <p:cNvSpPr>
            <a:spLocks noGrp="1"/>
          </p:cNvSpPr>
          <p:nvPr>
            <p:ph idx="1"/>
          </p:nvPr>
        </p:nvSpPr>
        <p:spPr bwMode="auto"/>
        <p:txBody>
          <a:bodyPr wrap="square" numCol="1" anchor="t" anchorCtr="0" compatLnSpc="1">
            <a:prstTxWarp prst="textNoShape">
              <a:avLst/>
            </a:prstTxWarp>
            <a:normAutofit fontScale="92500" lnSpcReduction="10000"/>
          </a:bodyPr>
          <a:lstStyle/>
          <a:p>
            <a:pPr eaLnBrk="1" hangingPunct="1">
              <a:defRPr/>
            </a:pPr>
            <a:r>
              <a:rPr lang="vi" altLang="en-US" sz="3200" dirty="0"/>
              <a:t>Nên làm dàn bài. Cố gắng chi tiết đến các ý chính chứ không chỉ dừng lại ở các mục. Tuy nhiên đừng cầu toàn, có thể sửa đổi, bổ sung khi viết.</a:t>
            </a:r>
          </a:p>
          <a:p>
            <a:pPr>
              <a:defRPr/>
            </a:pPr>
            <a:r>
              <a:rPr lang="vi" altLang="en-US" sz="3200" dirty="0"/>
              <a:t>Chia nhỏ quá trình viết thành các bước. Lên lịch thời gian cụ thể cho mỗi bước. </a:t>
            </a:r>
          </a:p>
          <a:p>
            <a:pPr eaLnBrk="1" hangingPunct="1">
              <a:defRPr/>
            </a:pPr>
            <a:r>
              <a:rPr lang="vi" altLang="en-US" sz="3200" dirty="0"/>
              <a:t>Bắt đầu với bất kỳ phần nào thấy dễ nhất</a:t>
            </a:r>
          </a:p>
          <a:p>
            <a:pPr eaLnBrk="1" hangingPunct="1">
              <a:defRPr/>
            </a:pPr>
            <a:r>
              <a:rPr lang="vi" altLang="en-US" sz="3200" dirty="0"/>
              <a:t>Sử dụng các phần mềm xử lý văn bản để viết hiệu quả hơn.</a:t>
            </a:r>
          </a:p>
          <a:p>
            <a:pPr eaLnBrk="1" hangingPunct="1">
              <a:defRPr/>
            </a:pPr>
            <a:r>
              <a:rPr lang="vi" altLang="en-US" sz="3200" i="1" dirty="0"/>
              <a:t>Sử dụng AI?</a:t>
            </a:r>
          </a:p>
        </p:txBody>
      </p:sp>
      <p:sp>
        <p:nvSpPr>
          <p:cNvPr id="1638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DFDFED59-D9A6-49E4-BAB7-3595F78D1540}" type="slidenum">
              <a:rPr lang="en-US" altLang="en-US" smtClean="0"/>
              <a:pPr/>
              <a:t>24</a:t>
            </a:fld>
            <a:endParaRPr lang="en-US" altLang="en-US"/>
          </a:p>
        </p:txBody>
      </p:sp>
    </p:spTree>
    <p:extLst>
      <p:ext uri="{BB962C8B-B14F-4D97-AF65-F5344CB8AC3E}">
        <p14:creationId xmlns:p14="http://schemas.microsoft.com/office/powerpoint/2010/main" val="2029849048"/>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Trình bày, diễn đạt </a:t>
            </a:r>
            <a:r>
              <a:rPr lang="vi" dirty="0"/>
              <a:t> </a:t>
            </a:r>
          </a:p>
        </p:txBody>
      </p:sp>
      <p:sp>
        <p:nvSpPr>
          <p:cNvPr id="52226" name="Content Placeholder 1"/>
          <p:cNvSpPr>
            <a:spLocks noGrp="1"/>
          </p:cNvSpPr>
          <p:nvPr>
            <p:ph idx="1"/>
          </p:nvPr>
        </p:nvSpPr>
        <p:spPr bwMode="auto"/>
        <p:txBody>
          <a:bodyPr wrap="square" numCol="1" anchor="t" anchorCtr="0" compatLnSpc="1">
            <a:prstTxWarp prst="textNoShape">
              <a:avLst/>
            </a:prstTxWarp>
            <a:normAutofit lnSpcReduction="10000"/>
          </a:bodyPr>
          <a:lstStyle/>
          <a:p>
            <a:pPr>
              <a:defRPr/>
            </a:pPr>
            <a:r>
              <a:rPr lang="vi" altLang="en-US" sz="2400" dirty="0"/>
              <a:t>Nên v</a:t>
            </a:r>
            <a:r>
              <a:rPr lang="vi" altLang="en-US" sz="2400" spc="0" dirty="0"/>
              <a:t>iết câu đơn giản, rõ ràng, súc tích, tránh sử dụng những câu, đoạn văn quá dài.</a:t>
            </a:r>
          </a:p>
          <a:p>
            <a:pPr>
              <a:defRPr/>
            </a:pPr>
            <a:r>
              <a:rPr lang="vi" altLang="en-US" sz="2400" spc="0" dirty="0"/>
              <a:t>Bảo đảm đúng ngữ pháp, không sai chính tả </a:t>
            </a:r>
          </a:p>
          <a:p>
            <a:pPr>
              <a:defRPr/>
            </a:pPr>
            <a:r>
              <a:rPr lang="vi" altLang="en-US" sz="2400" spc="0" dirty="0"/>
              <a:t>Sử dụng những từ thông dụng, giải thích những thuật ngữ không phổ biến.</a:t>
            </a:r>
          </a:p>
          <a:p>
            <a:pPr>
              <a:defRPr/>
            </a:pPr>
            <a:r>
              <a:rPr lang="vi" altLang="en-US" sz="2400" spc="0" dirty="0"/>
              <a:t>Hạn chế viết tắt, nếu viết tắt thì lần đầu tiên cần nhớ nêu chữ đầy đủ.</a:t>
            </a:r>
          </a:p>
          <a:p>
            <a:pPr>
              <a:defRPr/>
            </a:pPr>
            <a:r>
              <a:rPr lang="vi" altLang="en-US" sz="2400" spc="0" dirty="0"/>
              <a:t>Chia nội dung thành các mục, tiểu mục để tiện cho người đọc theo dõi. </a:t>
            </a:r>
            <a:r>
              <a:rPr lang="vi" altLang="en-US" sz="2400" dirty="0"/>
              <a:t>Với mỗi vẫn đề, nên nêu</a:t>
            </a:r>
            <a:r>
              <a:rPr lang="vi" altLang="en-US" sz="2400" spc="0" dirty="0"/>
              <a:t> tổng quan trước khi đi vào chi tiết</a:t>
            </a:r>
          </a:p>
          <a:p>
            <a:pPr>
              <a:defRPr/>
            </a:pPr>
            <a:r>
              <a:rPr lang="vi" altLang="en-US" sz="2400" dirty="0"/>
              <a:t>T</a:t>
            </a:r>
            <a:r>
              <a:rPr lang="vi" altLang="en-US" sz="2400" spc="0" dirty="0"/>
              <a:t>ránh sử dụng thể bị động. Dùng đại từ nhân xưng ngôi thứ nhất (“tôi”, “chúng ta”).</a:t>
            </a:r>
            <a:endParaRPr lang="vi" altLang="en-US" spc="0" dirty="0"/>
          </a:p>
          <a:p>
            <a:pPr marL="0" indent="0">
              <a:buNone/>
              <a:defRPr/>
            </a:pPr>
            <a:endParaRPr lang="vi" altLang="en-US" spc="0" dirty="0"/>
          </a:p>
          <a:p>
            <a:pPr>
              <a:defRPr/>
            </a:pPr>
            <a:endParaRPr lang="vi" altLang="en-US" spc="0" dirty="0"/>
          </a:p>
        </p:txBody>
      </p:sp>
      <p:sp>
        <p:nvSpPr>
          <p:cNvPr id="5120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68381F86-141A-48F7-9093-D5FE2DC37891}" type="slidenum">
              <a:rPr lang="en-US" altLang="en-US" smtClean="0"/>
              <a:pPr/>
              <a:t>25</a:t>
            </a:fld>
            <a:endParaRPr lang="en-US" altLang="en-US"/>
          </a:p>
        </p:txBody>
      </p:sp>
    </p:spTree>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Trích dẫn tài liệu tham khảo</a:t>
            </a:r>
          </a:p>
        </p:txBody>
      </p:sp>
      <p:sp>
        <p:nvSpPr>
          <p:cNvPr id="46082" name="Content Placeholder 1"/>
          <p:cNvSpPr>
            <a:spLocks noGrp="1"/>
          </p:cNvSpPr>
          <p:nvPr>
            <p:ph idx="1"/>
          </p:nvPr>
        </p:nvSpPr>
        <p:spPr bwMode="auto"/>
        <p:txBody>
          <a:bodyPr wrap="square" numCol="1" anchor="t" anchorCtr="0" compatLnSpc="1">
            <a:prstTxWarp prst="textNoShape">
              <a:avLst/>
            </a:prstTxWarp>
          </a:bodyPr>
          <a:lstStyle/>
          <a:p>
            <a:pPr eaLnBrk="1" hangingPunct="1">
              <a:defRPr/>
            </a:pPr>
            <a:r>
              <a:rPr lang="vi" altLang="en-US" sz="2800" dirty="0"/>
              <a:t>Phải đầy đủ, trung thực để bảo đảm liêm chính học thuật.</a:t>
            </a:r>
          </a:p>
          <a:p>
            <a:pPr eaLnBrk="1" hangingPunct="1">
              <a:defRPr/>
            </a:pPr>
            <a:r>
              <a:rPr lang="vi" altLang="en-US" sz="2800" dirty="0"/>
              <a:t> Để ghi nhận công lao, đóng góp khoa học của người khác.</a:t>
            </a:r>
          </a:p>
          <a:p>
            <a:pPr eaLnBrk="1" hangingPunct="1">
              <a:defRPr/>
            </a:pPr>
            <a:r>
              <a:rPr lang="vi" altLang="en-US" sz="2800" dirty="0"/>
              <a:t>Để tăng thêm độ tin cậy cho nghiên cứu.  </a:t>
            </a:r>
          </a:p>
          <a:p>
            <a:pPr eaLnBrk="1" hangingPunct="1">
              <a:defRPr/>
            </a:pPr>
            <a:r>
              <a:rPr lang="vi" altLang="en-US" sz="2800" dirty="0"/>
              <a:t>Để giúp người đọc tìm thêm thông tin về vấn đề nghiên cứu.</a:t>
            </a:r>
          </a:p>
          <a:p>
            <a:pPr eaLnBrk="1" hangingPunct="1">
              <a:defRPr/>
            </a:pPr>
            <a:r>
              <a:rPr lang="vi" altLang="en-US" sz="2800" dirty="0"/>
              <a:t>Có nhiều định dạng trích dẫn, có thể sử dụng một số phần mềm để tự động hoá và bảo đảm tính chuẩn xác, thống nhất trong việc trích dẫn.</a:t>
            </a:r>
          </a:p>
          <a:p>
            <a:pPr>
              <a:defRPr/>
            </a:pPr>
            <a:endParaRPr lang="en-US" altLang="en-US" sz="2800" dirty="0"/>
          </a:p>
        </p:txBody>
      </p:sp>
      <p:sp>
        <p:nvSpPr>
          <p:cNvPr id="4608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A1FFB9EC-0445-4CC6-9E24-96DB41B6961C}" type="slidenum">
              <a:rPr lang="en-US" altLang="en-US" smtClean="0"/>
              <a:pPr/>
              <a:t>26</a:t>
            </a:fld>
            <a:endParaRPr lang="en-US" altLang="en-US"/>
          </a:p>
        </p:txBody>
      </p:sp>
    </p:spTree>
    <p:extLst>
      <p:ext uri="{BB962C8B-B14F-4D97-AF65-F5344CB8AC3E}">
        <p14:creationId xmlns:p14="http://schemas.microsoft.com/office/powerpoint/2010/main" val="3519205259"/>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Chỉnh sửa, nâng cấp</a:t>
            </a:r>
          </a:p>
        </p:txBody>
      </p:sp>
      <p:sp>
        <p:nvSpPr>
          <p:cNvPr id="53250" name="Content Placeholder 1"/>
          <p:cNvSpPr>
            <a:spLocks noGrp="1"/>
          </p:cNvSpPr>
          <p:nvPr>
            <p:ph idx="1"/>
          </p:nvPr>
        </p:nvSpPr>
        <p:spPr bwMode="auto"/>
        <p:txBody>
          <a:bodyPr wrap="square" numCol="1" anchor="t" anchorCtr="0" compatLnSpc="1">
            <a:prstTxWarp prst="textNoShape">
              <a:avLst/>
            </a:prstTxWarp>
            <a:normAutofit/>
          </a:bodyPr>
          <a:lstStyle/>
          <a:p>
            <a:pPr eaLnBrk="1" hangingPunct="1">
              <a:defRPr/>
            </a:pPr>
            <a:r>
              <a:rPr lang="vi" altLang="en-US" sz="3200" dirty="0"/>
              <a:t>Tự mình đọc, chỉnh sửa </a:t>
            </a:r>
          </a:p>
          <a:p>
            <a:pPr eaLnBrk="1" hangingPunct="1">
              <a:defRPr/>
            </a:pPr>
            <a:r>
              <a:rPr lang="vi" altLang="en-US" sz="3200" dirty="0"/>
              <a:t>Tham vấn người khác (nếu có thể) để chỉnh sửa.</a:t>
            </a:r>
          </a:p>
          <a:p>
            <a:pPr eaLnBrk="1" hangingPunct="1">
              <a:defRPr/>
            </a:pPr>
            <a:r>
              <a:rPr lang="vi" altLang="en-US" sz="3200" dirty="0"/>
              <a:t>Tiếp thu ý kiến của người phản biện/bình duyệt và biên tập viên để chỉnh sửa.</a:t>
            </a:r>
          </a:p>
          <a:p>
            <a:pPr eaLnBrk="1" hangingPunct="1">
              <a:defRPr/>
            </a:pPr>
            <a:r>
              <a:rPr lang="vi" altLang="en-US" sz="3200" dirty="0"/>
              <a:t>Cầu thị nhưng không cầu toàn.</a:t>
            </a:r>
            <a:r>
              <a:rPr lang="vi" altLang="en-US" sz="2800" dirty="0"/>
              <a:t> </a:t>
            </a:r>
          </a:p>
          <a:p>
            <a:pPr>
              <a:buFont typeface="Wingdings 2" pitchFamily="18" charset="2"/>
              <a:buNone/>
              <a:defRPr/>
            </a:pPr>
            <a:endParaRPr lang="en-US" altLang="en-US" sz="2800" dirty="0"/>
          </a:p>
        </p:txBody>
      </p:sp>
      <p:sp>
        <p:nvSpPr>
          <p:cNvPr id="5325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461FFCDD-3D10-49EB-BEF8-90B1A76FBD91}" type="slidenum">
              <a:rPr lang="en-US" altLang="en-US" smtClean="0"/>
              <a:pPr/>
              <a:t>27</a:t>
            </a:fld>
            <a:endParaRPr lang="en-US" altLang="en-US"/>
          </a:p>
        </p:txBody>
      </p:sp>
    </p:spTree>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Danh mục những vấn đề cần kiểm tra khi hoàn thiện bài viết (1)</a:t>
            </a:r>
          </a:p>
        </p:txBody>
      </p:sp>
      <p:sp>
        <p:nvSpPr>
          <p:cNvPr id="55298" name="Content Placeholder 1"/>
          <p:cNvSpPr>
            <a:spLocks noGrp="1"/>
          </p:cNvSpPr>
          <p:nvPr>
            <p:ph idx="1"/>
          </p:nvPr>
        </p:nvSpPr>
        <p:spPr bwMode="auto"/>
        <p:txBody>
          <a:bodyPr wrap="square" numCol="1" anchor="t" anchorCtr="0" compatLnSpc="1">
            <a:prstTxWarp prst="textNoShape">
              <a:avLst/>
            </a:prstTxWarp>
            <a:normAutofit lnSpcReduction="10000"/>
          </a:bodyPr>
          <a:lstStyle/>
          <a:p>
            <a:pPr marL="501650" indent="-457200">
              <a:buFont typeface="Franklin Gothic Medium" pitchFamily="34" charset="0"/>
              <a:buAutoNum type="arabicPeriod"/>
              <a:defRPr/>
            </a:pPr>
            <a:r>
              <a:rPr lang="vi" altLang="en-US" sz="2400" spc="0" dirty="0"/>
              <a:t>Tiêu đề có phản ánh chính xác nội dung của bài </a:t>
            </a:r>
            <a:r>
              <a:rPr lang="vi" altLang="en-US" sz="2400" dirty="0"/>
              <a:t>viết</a:t>
            </a:r>
            <a:r>
              <a:rPr lang="vi" altLang="en-US" sz="2400" spc="0" dirty="0"/>
              <a:t> không?</a:t>
            </a:r>
          </a:p>
          <a:p>
            <a:pPr marL="501650" indent="-457200">
              <a:buFont typeface="Franklin Gothic Medium" pitchFamily="34" charset="0"/>
              <a:buAutoNum type="arabicPeriod"/>
              <a:defRPr/>
            </a:pPr>
            <a:r>
              <a:rPr lang="vi" altLang="en-US" sz="2400" dirty="0"/>
              <a:t>Mục Tóm tắt có bao gồm tất cả thông tin mà tạp chí yêu cầu không? Có tuân thủ giới hạn số từ và định dạng theo quy định của tạp chí không?</a:t>
            </a:r>
            <a:endParaRPr lang="vi" altLang="en-US" sz="2400" spc="0" dirty="0"/>
          </a:p>
          <a:p>
            <a:pPr marL="501650" indent="-457200">
              <a:buFont typeface="Franklin Gothic Medium" pitchFamily="34" charset="0"/>
              <a:buAutoNum type="arabicPeriod"/>
              <a:defRPr/>
            </a:pPr>
            <a:r>
              <a:rPr lang="vi" altLang="en-US" sz="2400" spc="0" dirty="0"/>
              <a:t>Những từ khoá có thực sự tiêu biểu, </a:t>
            </a:r>
            <a:r>
              <a:rPr lang="vi-VN" altLang="en-US" sz="2400" spc="0" dirty="0"/>
              <a:t>giúp bài viết dễ dàng được tìm thấy bởi </a:t>
            </a:r>
            <a:r>
              <a:rPr lang="vi" altLang="en-US" sz="2400" spc="0" dirty="0"/>
              <a:t>người đọc không? </a:t>
            </a:r>
            <a:r>
              <a:rPr lang="en-US" altLang="en-US" sz="2400" spc="0" dirty="0"/>
              <a:t>S</a:t>
            </a:r>
            <a:r>
              <a:rPr lang="vi" altLang="en-US" sz="2400" spc="0" dirty="0"/>
              <a:t>ố lượng từ khoá có phù hợp không?</a:t>
            </a:r>
          </a:p>
          <a:p>
            <a:pPr marL="501650" indent="-457200">
              <a:buFont typeface="Franklin Gothic Medium" pitchFamily="34" charset="0"/>
              <a:buAutoNum type="arabicPeriod"/>
              <a:defRPr/>
            </a:pPr>
            <a:r>
              <a:rPr lang="vi" altLang="en-US" sz="2400" spc="0" dirty="0"/>
              <a:t>Phần Giới thiệu viết có đúng cách không? </a:t>
            </a:r>
            <a:r>
              <a:rPr lang="en-US" altLang="en-US" sz="2400" spc="0" dirty="0"/>
              <a:t>C</a:t>
            </a:r>
            <a:r>
              <a:rPr lang="vi" altLang="en-US" sz="2400" spc="0" dirty="0"/>
              <a:t>ó đủ các nội dung cần thiết không? </a:t>
            </a:r>
          </a:p>
          <a:p>
            <a:pPr marL="501650" indent="-457200">
              <a:buFont typeface="Franklin Gothic Medium" pitchFamily="34" charset="0"/>
              <a:buAutoNum type="arabicPeriod"/>
              <a:defRPr/>
            </a:pPr>
            <a:r>
              <a:rPr lang="vi" altLang="en-US" sz="2400" dirty="0"/>
              <a:t>Giả thuyết khoa học, câu hỏi nghiên cứu, lý thuyết, phương pháp nghiên cứu đã được xác định hợp lý, rõ ràng hay chưa? </a:t>
            </a:r>
            <a:endParaRPr lang="vi" altLang="en-US" sz="2400" spc="0" dirty="0"/>
          </a:p>
        </p:txBody>
      </p:sp>
      <p:sp>
        <p:nvSpPr>
          <p:cNvPr id="5427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66EFE62C-73A6-493D-B31F-BBA8A6599A6C}" type="slidenum">
              <a:rPr lang="en-US" altLang="en-US" smtClean="0"/>
              <a:pPr/>
              <a:t>28</a:t>
            </a:fld>
            <a:endParaRPr lang="en-US" altLang="en-US"/>
          </a:p>
        </p:txBody>
      </p:sp>
    </p:spTree>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b="1" dirty="0"/>
              <a:t>Danh mục những vấn đề cần kiểm tra khi hoàn thiện bài viết (2)</a:t>
            </a:r>
            <a:endParaRPr lang="vi" dirty="0"/>
          </a:p>
        </p:txBody>
      </p:sp>
      <p:sp>
        <p:nvSpPr>
          <p:cNvPr id="55298" name="Content Placeholder 1"/>
          <p:cNvSpPr>
            <a:spLocks noGrp="1"/>
          </p:cNvSpPr>
          <p:nvPr>
            <p:ph idx="1"/>
          </p:nvPr>
        </p:nvSpPr>
        <p:spPr bwMode="auto">
          <a:xfrm>
            <a:off x="381000" y="1719263"/>
            <a:ext cx="8407400" cy="4757737"/>
          </a:xfrm>
        </p:spPr>
        <p:txBody>
          <a:bodyPr wrap="square" numCol="1" anchor="t" anchorCtr="0" compatLnSpc="1">
            <a:prstTxWarp prst="textNoShape">
              <a:avLst/>
            </a:prstTxWarp>
            <a:normAutofit/>
          </a:bodyPr>
          <a:lstStyle/>
          <a:p>
            <a:pPr marL="501650" indent="-457200">
              <a:buFont typeface="Franklin Gothic Medium" pitchFamily="34" charset="0"/>
              <a:buAutoNum type="arabicPeriod" startAt="6"/>
              <a:defRPr/>
            </a:pPr>
            <a:r>
              <a:rPr lang="vi" altLang="en-US" sz="2200" dirty="0"/>
              <a:t>Mục Kết quả và Thảo luận có trả lời được những giả thuyết/câu hỏi nêu ra không? Có được trình bày theo thứ tự hợp lý không?</a:t>
            </a:r>
          </a:p>
          <a:p>
            <a:pPr marL="501650" indent="-457200">
              <a:buFont typeface="Franklin Gothic Medium" pitchFamily="34" charset="0"/>
              <a:buAutoNum type="arabicPeriod" startAt="6"/>
              <a:defRPr/>
            </a:pPr>
            <a:r>
              <a:rPr lang="vi" altLang="en-US" sz="2200" dirty="0"/>
              <a:t>Số liệu, dữ liệu, bảng, biểu, sơ đồ sử dụng trong bài viết có tiêu biểu, cần thiết và hữu ích</a:t>
            </a:r>
            <a:r>
              <a:rPr lang="vi" altLang="en-US" sz="2400" dirty="0"/>
              <a:t> không?</a:t>
            </a:r>
          </a:p>
          <a:p>
            <a:pPr marL="501650" indent="-457200">
              <a:buFont typeface="Franklin Gothic Medium" pitchFamily="34" charset="0"/>
              <a:buAutoNum type="arabicPeriod" startAt="6"/>
              <a:defRPr/>
            </a:pPr>
            <a:r>
              <a:rPr lang="vi" altLang="en-US" sz="2400" dirty="0"/>
              <a:t>Việc trích dẫn nguồn đã đầy đủ, trung thực, chính xác hay chưa?</a:t>
            </a:r>
          </a:p>
          <a:p>
            <a:pPr marL="501650" indent="-457200">
              <a:buFont typeface="Franklin Gothic Medium" pitchFamily="34" charset="0"/>
              <a:buAutoNum type="arabicPeriod" startAt="6"/>
              <a:defRPr/>
            </a:pPr>
            <a:r>
              <a:rPr lang="vi" altLang="en-US" sz="2400" dirty="0"/>
              <a:t>Danh mục tài liệu tham khảo có đầy đủ không? </a:t>
            </a:r>
            <a:r>
              <a:rPr lang="en-US" altLang="en-US" sz="2400" dirty="0"/>
              <a:t>C</a:t>
            </a:r>
            <a:r>
              <a:rPr lang="vi" altLang="en-US" sz="2400" dirty="0"/>
              <a:t>ó được lập đúng quy cách không?</a:t>
            </a:r>
          </a:p>
          <a:p>
            <a:pPr marL="501650" indent="-457200">
              <a:buFont typeface="Franklin Gothic Medium" pitchFamily="34" charset="0"/>
              <a:buAutoNum type="arabicPeriod" startAt="6"/>
              <a:defRPr/>
            </a:pPr>
            <a:r>
              <a:rPr lang="vi" altLang="en-US" sz="2400" dirty="0"/>
              <a:t>Có điều gì cần sửa đổi, bổ sung để bài viết được hoàn thiện hơn không?</a:t>
            </a:r>
          </a:p>
          <a:p>
            <a:pPr marL="501650" indent="-457200">
              <a:buFont typeface="Franklin Gothic Medium" pitchFamily="34" charset="0"/>
              <a:buAutoNum type="arabicPeriod" startAt="6"/>
              <a:defRPr/>
            </a:pPr>
            <a:endParaRPr lang="vi" altLang="en-US" sz="2400" dirty="0"/>
          </a:p>
          <a:p>
            <a:pPr marL="44450" indent="0">
              <a:buNone/>
              <a:defRPr/>
            </a:pPr>
            <a:endParaRPr lang="vi" altLang="en-US" sz="2200" dirty="0"/>
          </a:p>
          <a:p>
            <a:pPr marL="501650" indent="-457200">
              <a:buFont typeface="Franklin Gothic Medium" pitchFamily="34" charset="0"/>
              <a:buAutoNum type="arabicPeriod" startAt="6"/>
              <a:defRPr/>
            </a:pPr>
            <a:endParaRPr lang="vi" altLang="en-US" sz="2200" dirty="0"/>
          </a:p>
        </p:txBody>
      </p:sp>
      <p:sp>
        <p:nvSpPr>
          <p:cNvPr id="5530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C11E0BF2-2525-491F-B318-24C1D5F87175}" type="slidenum">
              <a:rPr lang="en-US" altLang="en-US" smtClean="0"/>
              <a:pPr/>
              <a:t>29</a:t>
            </a:fld>
            <a:endParaRPr lang="en-US" altLang="en-US"/>
          </a:p>
        </p:txBody>
      </p:sp>
    </p:spTree>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894EF-B5FB-762E-473E-2339AD158FB0}"/>
              </a:ext>
            </a:extLst>
          </p:cNvPr>
          <p:cNvSpPr>
            <a:spLocks noGrp="1"/>
          </p:cNvSpPr>
          <p:nvPr>
            <p:ph type="title"/>
          </p:nvPr>
        </p:nvSpPr>
        <p:spPr/>
        <p:txBody>
          <a:bodyPr/>
          <a:lstStyle/>
          <a:p>
            <a:r>
              <a:rPr lang="en-VN" sz="4000" b="1" dirty="0"/>
              <a:t> </a:t>
            </a:r>
            <a:endParaRPr lang="en-VN" b="1" dirty="0"/>
          </a:p>
        </p:txBody>
      </p:sp>
      <p:sp>
        <p:nvSpPr>
          <p:cNvPr id="3" name="Content Placeholder 2">
            <a:extLst>
              <a:ext uri="{FF2B5EF4-FFF2-40B4-BE49-F238E27FC236}">
                <a16:creationId xmlns:a16="http://schemas.microsoft.com/office/drawing/2014/main" id="{924829A1-307B-C417-9081-CD8E439A32F3}"/>
              </a:ext>
            </a:extLst>
          </p:cNvPr>
          <p:cNvSpPr>
            <a:spLocks noGrp="1"/>
          </p:cNvSpPr>
          <p:nvPr>
            <p:ph idx="1"/>
          </p:nvPr>
        </p:nvSpPr>
        <p:spPr/>
        <p:txBody>
          <a:bodyPr/>
          <a:lstStyle/>
          <a:p>
            <a:pPr marL="0" indent="0" algn="ctr">
              <a:buNone/>
            </a:pPr>
            <a:endParaRPr lang="en-VN" sz="4400" b="1" dirty="0"/>
          </a:p>
          <a:p>
            <a:pPr marL="0" indent="0" algn="ctr">
              <a:buNone/>
            </a:pPr>
            <a:r>
              <a:rPr lang="en-VN" sz="4400" b="1" dirty="0"/>
              <a:t>KháI quát về bài báo đăng       trên tạp chí khoa học                   (bài báo khoa học) </a:t>
            </a:r>
            <a:endParaRPr lang="en-VN" b="1" dirty="0"/>
          </a:p>
          <a:p>
            <a:endParaRPr lang="en-VN" dirty="0"/>
          </a:p>
        </p:txBody>
      </p:sp>
      <p:sp>
        <p:nvSpPr>
          <p:cNvPr id="4" name="Slide Number Placeholder 3">
            <a:extLst>
              <a:ext uri="{FF2B5EF4-FFF2-40B4-BE49-F238E27FC236}">
                <a16:creationId xmlns:a16="http://schemas.microsoft.com/office/drawing/2014/main" id="{EAD177AE-DE30-FE64-78E2-A480FC9BD439}"/>
              </a:ext>
            </a:extLst>
          </p:cNvPr>
          <p:cNvSpPr>
            <a:spLocks noGrp="1"/>
          </p:cNvSpPr>
          <p:nvPr>
            <p:ph type="sldNum" sz="quarter" idx="12"/>
          </p:nvPr>
        </p:nvSpPr>
        <p:spPr/>
        <p:txBody>
          <a:bodyPr/>
          <a:lstStyle/>
          <a:p>
            <a:pPr>
              <a:defRPr/>
            </a:pPr>
            <a:fld id="{02DB5FE6-F02F-4825-AB14-762ADAADFF01}" type="slidenum">
              <a:rPr lang="en-US" smtClean="0"/>
              <a:pPr>
                <a:defRPr/>
              </a:pPr>
              <a:t>3</a:t>
            </a:fld>
            <a:endParaRPr lang="en-US"/>
          </a:p>
        </p:txBody>
      </p:sp>
    </p:spTree>
    <p:extLst>
      <p:ext uri="{BB962C8B-B14F-4D97-AF65-F5344CB8AC3E}">
        <p14:creationId xmlns:p14="http://schemas.microsoft.com/office/powerpoint/2010/main" val="2167843330"/>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9B788-0014-A1D4-D4A0-0BBBD5BF1A14}"/>
              </a:ext>
            </a:extLst>
          </p:cNvPr>
          <p:cNvSpPr>
            <a:spLocks noGrp="1"/>
          </p:cNvSpPr>
          <p:nvPr>
            <p:ph type="title"/>
          </p:nvPr>
        </p:nvSpPr>
        <p:spPr/>
        <p:txBody>
          <a:bodyPr/>
          <a:lstStyle/>
          <a:p>
            <a:endParaRPr lang="en-VN"/>
          </a:p>
        </p:txBody>
      </p:sp>
      <p:sp>
        <p:nvSpPr>
          <p:cNvPr id="3" name="Content Placeholder 2">
            <a:extLst>
              <a:ext uri="{FF2B5EF4-FFF2-40B4-BE49-F238E27FC236}">
                <a16:creationId xmlns:a16="http://schemas.microsoft.com/office/drawing/2014/main" id="{15DC4C46-1D4A-9CB5-6AD1-9E559890F9B8}"/>
              </a:ext>
            </a:extLst>
          </p:cNvPr>
          <p:cNvSpPr>
            <a:spLocks noGrp="1"/>
          </p:cNvSpPr>
          <p:nvPr>
            <p:ph idx="1"/>
          </p:nvPr>
        </p:nvSpPr>
        <p:spPr/>
        <p:txBody>
          <a:bodyPr/>
          <a:lstStyle/>
          <a:p>
            <a:pPr marL="0" indent="0" algn="ctr">
              <a:buNone/>
            </a:pPr>
            <a:endParaRPr lang="en-VN" sz="4400" dirty="0"/>
          </a:p>
          <a:p>
            <a:pPr marL="0" indent="0" algn="ctr">
              <a:buNone/>
            </a:pPr>
            <a:r>
              <a:rPr lang="en-VN" sz="4400" dirty="0"/>
              <a:t>Trân trọng cám ơn!</a:t>
            </a:r>
            <a:endParaRPr lang="en-VN" dirty="0"/>
          </a:p>
        </p:txBody>
      </p:sp>
      <p:sp>
        <p:nvSpPr>
          <p:cNvPr id="4" name="Slide Number Placeholder 3">
            <a:extLst>
              <a:ext uri="{FF2B5EF4-FFF2-40B4-BE49-F238E27FC236}">
                <a16:creationId xmlns:a16="http://schemas.microsoft.com/office/drawing/2014/main" id="{94687EF9-FCB1-E0B1-725F-0645952F7B80}"/>
              </a:ext>
            </a:extLst>
          </p:cNvPr>
          <p:cNvSpPr>
            <a:spLocks noGrp="1"/>
          </p:cNvSpPr>
          <p:nvPr>
            <p:ph type="sldNum" sz="quarter" idx="12"/>
          </p:nvPr>
        </p:nvSpPr>
        <p:spPr/>
        <p:txBody>
          <a:bodyPr/>
          <a:lstStyle/>
          <a:p>
            <a:pPr>
              <a:defRPr/>
            </a:pPr>
            <a:fld id="{02DB5FE6-F02F-4825-AB14-762ADAADFF01}" type="slidenum">
              <a:rPr lang="en-US" smtClean="0"/>
              <a:pPr>
                <a:defRPr/>
              </a:pPr>
              <a:t>30</a:t>
            </a:fld>
            <a:endParaRPr lang="en-US"/>
          </a:p>
        </p:txBody>
      </p:sp>
    </p:spTree>
    <p:extLst>
      <p:ext uri="{BB962C8B-B14F-4D97-AF65-F5344CB8AC3E}">
        <p14:creationId xmlns:p14="http://schemas.microsoft.com/office/powerpoint/2010/main" val="3461758285"/>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defRPr/>
            </a:pPr>
            <a:r>
              <a:rPr lang="vi" sz="3600" b="1" dirty="0"/>
              <a:t>Thế nào là bài viết đăng trên tạp chí khoa học</a:t>
            </a:r>
            <a:r>
              <a:rPr lang="vi-VN" sz="3600" b="1" dirty="0"/>
              <a:t>?</a:t>
            </a:r>
            <a:endParaRPr lang="vi" b="1" dirty="0"/>
          </a:p>
        </p:txBody>
      </p:sp>
      <p:sp>
        <p:nvSpPr>
          <p:cNvPr id="12290" name="Content Placeholder 1"/>
          <p:cNvSpPr>
            <a:spLocks noGrp="1"/>
          </p:cNvSpPr>
          <p:nvPr>
            <p:ph idx="1"/>
          </p:nvPr>
        </p:nvSpPr>
        <p:spPr bwMode="auto">
          <a:xfrm>
            <a:off x="381000" y="1719263"/>
            <a:ext cx="8407400" cy="4605337"/>
          </a:xfrm>
        </p:spPr>
        <p:txBody>
          <a:bodyPr wrap="square" numCol="1" anchor="t" anchorCtr="0" compatLnSpc="1">
            <a:prstTxWarp prst="textNoShape">
              <a:avLst/>
            </a:prstTxWarp>
            <a:normAutofit fontScale="92500"/>
          </a:bodyPr>
          <a:lstStyle/>
          <a:p>
            <a:pPr>
              <a:defRPr/>
            </a:pPr>
            <a:r>
              <a:rPr lang="vi" altLang="en-US" sz="3400" dirty="0"/>
              <a:t>Một bài viết chuyển tải kết quả nghiên cứu của một hoặc một nhóm tác giả, đăng trên một ấn phẩm khoa học (tạp chí).</a:t>
            </a:r>
          </a:p>
          <a:p>
            <a:pPr lvl="1">
              <a:defRPr/>
            </a:pPr>
            <a:r>
              <a:rPr lang="vi" altLang="en-US" sz="3100" dirty="0"/>
              <a:t>Tạp chí klhoa học: Ấn phẩm xuất bản định kỳ, đăng kết quả các công trình nghiên cứu khoa học về một lĩnh vực nhất định  là </a:t>
            </a:r>
            <a:r>
              <a:rPr lang="vi" altLang="en-US" sz="3100" b="1" dirty="0"/>
              <a:t>“phương pháp truyền đạt khoa học phổ biến nhất”</a:t>
            </a:r>
          </a:p>
          <a:p>
            <a:pPr lvl="1">
              <a:defRPr/>
            </a:pPr>
            <a:r>
              <a:rPr lang="en-US" altLang="en-US" sz="3400" dirty="0" err="1"/>
              <a:t>Ở</a:t>
            </a:r>
            <a:r>
              <a:rPr lang="en-US" altLang="en-US" sz="3400" dirty="0"/>
              <a:t> </a:t>
            </a:r>
            <a:r>
              <a:rPr lang="en-US" altLang="en-US" sz="3400" dirty="0" err="1"/>
              <a:t>thời</a:t>
            </a:r>
            <a:r>
              <a:rPr lang="en-US" altLang="en-US" sz="3400" dirty="0"/>
              <a:t> </a:t>
            </a:r>
            <a:r>
              <a:rPr lang="en-US" altLang="en-US" sz="3400" dirty="0" err="1"/>
              <a:t>điểm</a:t>
            </a:r>
            <a:r>
              <a:rPr lang="en-US" altLang="en-US" sz="3400" dirty="0"/>
              <a:t> 2014: </a:t>
            </a:r>
            <a:r>
              <a:rPr lang="vi" altLang="en-US" sz="3400" dirty="0"/>
              <a:t>34.000 tạp chí khoa học được bình duyệt, 2,5 triệu bài viết được công bố mỗi năm.</a:t>
            </a:r>
          </a:p>
        </p:txBody>
      </p:sp>
      <p:sp>
        <p:nvSpPr>
          <p:cNvPr id="1229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DB376BD6-C19D-47BF-868F-9AF0CF40063C}" type="slidenum">
              <a:rPr lang="en-US" altLang="en-US" smtClean="0"/>
              <a:pPr/>
              <a:t>4</a:t>
            </a:fld>
            <a:endParaRPr lang="en-US" altLang="en-US"/>
          </a:p>
        </p:txBody>
      </p:sp>
    </p:spTree>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4000" b="1" dirty="0"/>
              <a:t>Tìm đề tài/chủ đề cho bài viết</a:t>
            </a:r>
            <a:endParaRPr lang="vi" b="1" dirty="0"/>
          </a:p>
        </p:txBody>
      </p:sp>
      <p:sp>
        <p:nvSpPr>
          <p:cNvPr id="14338" name="Content Placeholder 1"/>
          <p:cNvSpPr>
            <a:spLocks noGrp="1"/>
          </p:cNvSpPr>
          <p:nvPr>
            <p:ph idx="1"/>
          </p:nvPr>
        </p:nvSpPr>
        <p:spPr bwMode="auto"/>
        <p:txBody>
          <a:bodyPr wrap="square" numCol="1" anchor="t" anchorCtr="0" compatLnSpc="1">
            <a:prstTxWarp prst="textNoShape">
              <a:avLst/>
            </a:prstTxWarp>
            <a:normAutofit fontScale="92500" lnSpcReduction="10000"/>
          </a:bodyPr>
          <a:lstStyle/>
          <a:p>
            <a:pPr eaLnBrk="1" hangingPunct="1">
              <a:lnSpc>
                <a:spcPct val="80000"/>
              </a:lnSpc>
              <a:defRPr/>
            </a:pPr>
            <a:r>
              <a:rPr lang="vi" altLang="zh-CN" sz="3200" dirty="0"/>
              <a:t>Từ quan sát các vấn đề nảy sinh trong thực tế</a:t>
            </a:r>
          </a:p>
          <a:p>
            <a:pPr eaLnBrk="1" hangingPunct="1">
              <a:lnSpc>
                <a:spcPct val="80000"/>
              </a:lnSpc>
              <a:defRPr/>
            </a:pPr>
            <a:r>
              <a:rPr lang="vi" altLang="zh-CN" sz="3200" dirty="0"/>
              <a:t>Từ đọc báo hàng ngày</a:t>
            </a:r>
          </a:p>
          <a:p>
            <a:pPr eaLnBrk="1" hangingPunct="1">
              <a:lnSpc>
                <a:spcPct val="80000"/>
              </a:lnSpc>
              <a:defRPr/>
            </a:pPr>
            <a:r>
              <a:rPr lang="vi" altLang="zh-CN" sz="3200" dirty="0"/>
              <a:t>Từ những trao đổi, tranh luận với đồng nghiệp, chuyên gia, đối tác</a:t>
            </a:r>
          </a:p>
          <a:p>
            <a:pPr eaLnBrk="1" hangingPunct="1">
              <a:lnSpc>
                <a:spcPct val="80000"/>
              </a:lnSpc>
              <a:defRPr/>
            </a:pPr>
            <a:r>
              <a:rPr lang="vi" altLang="zh-CN" sz="3200" dirty="0"/>
              <a:t>Từ việc đọc các công trình </a:t>
            </a:r>
            <a:r>
              <a:rPr lang="vi" altLang="zh-TW" sz="3200" dirty="0"/>
              <a:t>nghiên cứu khác</a:t>
            </a:r>
            <a:endParaRPr lang="en-GB" altLang="zh-CN" sz="3200" dirty="0"/>
          </a:p>
          <a:p>
            <a:pPr marL="0" indent="0" eaLnBrk="1" hangingPunct="1">
              <a:lnSpc>
                <a:spcPct val="80000"/>
              </a:lnSpc>
              <a:buNone/>
              <a:defRPr/>
            </a:pPr>
            <a:endParaRPr lang="vi" altLang="zh-CN" sz="3200" dirty="0"/>
          </a:p>
          <a:p>
            <a:pPr marL="0" indent="0" eaLnBrk="1" hangingPunct="1">
              <a:lnSpc>
                <a:spcPct val="80000"/>
              </a:lnSpc>
              <a:buNone/>
              <a:defRPr/>
            </a:pPr>
            <a:r>
              <a:rPr lang="vi" altLang="zh-CN" sz="3200" i="1" dirty="0"/>
              <a:t>Đề tài/chủ đề phải có tính mới, có ý nghĩa lý luận, thực tiễn.  </a:t>
            </a:r>
          </a:p>
          <a:p>
            <a:pPr marL="0" indent="0" eaLnBrk="1" hangingPunct="1">
              <a:lnSpc>
                <a:spcPct val="80000"/>
              </a:lnSpc>
              <a:buNone/>
              <a:defRPr/>
            </a:pPr>
            <a:r>
              <a:rPr lang="vi" altLang="zh-CN" sz="3200" i="1" dirty="0"/>
              <a:t>Đề tài/chủ đề càng mới, càng có ý nghĩa lý luận, thực tiễn cao thì càng dễ được đăng tải.</a:t>
            </a:r>
          </a:p>
          <a:p>
            <a:pPr eaLnBrk="1" hangingPunct="1">
              <a:lnSpc>
                <a:spcPct val="80000"/>
              </a:lnSpc>
              <a:defRPr/>
            </a:pPr>
            <a:endParaRPr lang="en-US" altLang="en-US" sz="3200" dirty="0"/>
          </a:p>
        </p:txBody>
      </p:sp>
      <p:sp>
        <p:nvSpPr>
          <p:cNvPr id="1434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9B1CED6E-AC69-4739-B3C5-B15692888453}" type="slidenum">
              <a:rPr lang="en-US" altLang="en-US" smtClean="0"/>
              <a:pPr/>
              <a:t>5</a:t>
            </a:fld>
            <a:endParaRPr lang="en-US" altLang="en-US"/>
          </a:p>
        </p:txBody>
      </p:sp>
    </p:spTree>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vi" sz="3600" b="1" dirty="0"/>
              <a:t>Một số yêu cầu khác với đề tài/chủ đề của một bài viết đăng tạp chí</a:t>
            </a:r>
            <a:endParaRPr lang="vi" dirty="0"/>
          </a:p>
        </p:txBody>
      </p:sp>
      <p:sp>
        <p:nvSpPr>
          <p:cNvPr id="15362" name="Content Placeholder 1"/>
          <p:cNvSpPr>
            <a:spLocks noGrp="1"/>
          </p:cNvSpPr>
          <p:nvPr>
            <p:ph idx="1"/>
          </p:nvPr>
        </p:nvSpPr>
        <p:spPr bwMode="auto"/>
        <p:txBody>
          <a:bodyPr wrap="square" numCol="1" anchor="t" anchorCtr="0" compatLnSpc="1">
            <a:prstTxWarp prst="textNoShape">
              <a:avLst/>
            </a:prstTxWarp>
            <a:normAutofit/>
          </a:bodyPr>
          <a:lstStyle/>
          <a:p>
            <a:pPr eaLnBrk="1" hangingPunct="1">
              <a:lnSpc>
                <a:spcPct val="80000"/>
              </a:lnSpc>
              <a:defRPr/>
            </a:pPr>
            <a:r>
              <a:rPr lang="vi" altLang="en-US" sz="3600" dirty="0"/>
              <a:t>Thú vị, hấp dẫn, phù hợp chuyên môn của  người viết</a:t>
            </a:r>
          </a:p>
          <a:p>
            <a:pPr eaLnBrk="1" hangingPunct="1">
              <a:lnSpc>
                <a:spcPct val="80000"/>
              </a:lnSpc>
              <a:defRPr/>
            </a:pPr>
            <a:r>
              <a:rPr lang="vi" altLang="en-US" sz="3600" dirty="0"/>
              <a:t>Không quá rộng hoặc quá hẹp</a:t>
            </a:r>
          </a:p>
          <a:p>
            <a:pPr eaLnBrk="1" hangingPunct="1">
              <a:lnSpc>
                <a:spcPct val="80000"/>
              </a:lnSpc>
              <a:defRPr/>
            </a:pPr>
            <a:r>
              <a:rPr lang="vi" altLang="en-US" sz="3600" dirty="0"/>
              <a:t>Có thể thực hiện, hoàn thành trong thời gian hạn định.</a:t>
            </a:r>
          </a:p>
          <a:p>
            <a:pPr eaLnBrk="1" hangingPunct="1">
              <a:lnSpc>
                <a:spcPct val="80000"/>
              </a:lnSpc>
              <a:defRPr/>
            </a:pPr>
            <a:r>
              <a:rPr lang="vi" altLang="en-US" sz="3600" dirty="0"/>
              <a:t>Có thể chấp nhận với biên tập viên tạp chí.</a:t>
            </a:r>
          </a:p>
        </p:txBody>
      </p:sp>
      <p:sp>
        <p:nvSpPr>
          <p:cNvPr id="1536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0C60D726-C31E-4AD7-840E-E7371CF6276F}" type="slidenum">
              <a:rPr lang="en-US" altLang="en-US" smtClean="0"/>
              <a:pPr/>
              <a:t>6</a:t>
            </a:fld>
            <a:endParaRPr lang="en-US" altLang="en-US"/>
          </a:p>
        </p:txBody>
      </p:sp>
    </p:spTree>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22B8-91C4-C763-19AE-849539E7D019}"/>
              </a:ext>
            </a:extLst>
          </p:cNvPr>
          <p:cNvSpPr>
            <a:spLocks noGrp="1"/>
          </p:cNvSpPr>
          <p:nvPr>
            <p:ph type="title"/>
          </p:nvPr>
        </p:nvSpPr>
        <p:spPr/>
        <p:txBody>
          <a:bodyPr/>
          <a:lstStyle/>
          <a:p>
            <a:r>
              <a:rPr lang="vi" sz="3600" b="1" dirty="0"/>
              <a:t>Các loại bài phổ biến trên tạp chí khoa học ngành luật</a:t>
            </a:r>
            <a:endParaRPr lang="en-VN" dirty="0"/>
          </a:p>
        </p:txBody>
      </p:sp>
      <p:sp>
        <p:nvSpPr>
          <p:cNvPr id="3" name="Content Placeholder 2">
            <a:extLst>
              <a:ext uri="{FF2B5EF4-FFF2-40B4-BE49-F238E27FC236}">
                <a16:creationId xmlns:a16="http://schemas.microsoft.com/office/drawing/2014/main" id="{7C4C566F-459B-9F75-82DB-5F522B411EFF}"/>
              </a:ext>
            </a:extLst>
          </p:cNvPr>
          <p:cNvSpPr>
            <a:spLocks noGrp="1"/>
          </p:cNvSpPr>
          <p:nvPr>
            <p:ph idx="1"/>
          </p:nvPr>
        </p:nvSpPr>
        <p:spPr/>
        <p:txBody>
          <a:bodyPr/>
          <a:lstStyle/>
          <a:p>
            <a:r>
              <a:rPr lang="en-VN" sz="3200" dirty="0"/>
              <a:t>Tuỳ theo sở trường, dữ liệu đã có, có thể chọn một trong các dạng bài như:</a:t>
            </a:r>
          </a:p>
          <a:p>
            <a:pPr lvl="1"/>
            <a:r>
              <a:rPr lang="en-VN" sz="2900" dirty="0"/>
              <a:t>Phân tích một vấn đề xã hội, đề xuất giải pháp pháp lý cho vấn đề: Phổ biến nhất</a:t>
            </a:r>
          </a:p>
          <a:p>
            <a:pPr lvl="1"/>
            <a:r>
              <a:rPr lang="en-VN" sz="2900" dirty="0"/>
              <a:t>Phân tích một văn bản, chế định, quy phạm pháp lý, đề xuất giải pháp sửa đổi, bổ sung, hoàn thiện.</a:t>
            </a:r>
          </a:p>
          <a:p>
            <a:pPr lvl="1"/>
            <a:r>
              <a:rPr lang="en-VN" sz="2900" dirty="0"/>
              <a:t>Phân tích, bình luận, đánh giá một ấn phẩm pháp lý.</a:t>
            </a:r>
          </a:p>
          <a:p>
            <a:endParaRPr lang="en-VN" dirty="0"/>
          </a:p>
        </p:txBody>
      </p:sp>
      <p:sp>
        <p:nvSpPr>
          <p:cNvPr id="4" name="Slide Number Placeholder 3">
            <a:extLst>
              <a:ext uri="{FF2B5EF4-FFF2-40B4-BE49-F238E27FC236}">
                <a16:creationId xmlns:a16="http://schemas.microsoft.com/office/drawing/2014/main" id="{0CC6D48E-3899-8F94-B5D6-3FD83426124E}"/>
              </a:ext>
            </a:extLst>
          </p:cNvPr>
          <p:cNvSpPr>
            <a:spLocks noGrp="1"/>
          </p:cNvSpPr>
          <p:nvPr>
            <p:ph type="sldNum" sz="quarter" idx="12"/>
          </p:nvPr>
        </p:nvSpPr>
        <p:spPr/>
        <p:txBody>
          <a:bodyPr/>
          <a:lstStyle/>
          <a:p>
            <a:pPr>
              <a:defRPr/>
            </a:pPr>
            <a:fld id="{02DB5FE6-F02F-4825-AB14-762ADAADFF01}" type="slidenum">
              <a:rPr lang="en-US" smtClean="0"/>
              <a:pPr>
                <a:defRPr/>
              </a:pPr>
              <a:t>7</a:t>
            </a:fld>
            <a:endParaRPr lang="en-US"/>
          </a:p>
        </p:txBody>
      </p:sp>
    </p:spTree>
    <p:extLst>
      <p:ext uri="{BB962C8B-B14F-4D97-AF65-F5344CB8AC3E}">
        <p14:creationId xmlns:p14="http://schemas.microsoft.com/office/powerpoint/2010/main" val="716448685"/>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algn="ctr" eaLnBrk="1" hangingPunct="1">
              <a:defRPr/>
            </a:pPr>
            <a:r>
              <a:rPr lang="vi" sz="4000" b="1" dirty="0"/>
              <a:t>Cấu trúc phổ biến của một bài báo tạp chí khoa học (1)</a:t>
            </a:r>
            <a:endParaRPr lang="en-US" altLang="en-US" b="1" dirty="0"/>
          </a:p>
        </p:txBody>
      </p:sp>
      <p:sp>
        <p:nvSpPr>
          <p:cNvPr id="20484" name="Rectangle 3"/>
          <p:cNvSpPr>
            <a:spLocks noGrp="1" noChangeArrowheads="1"/>
          </p:cNvSpPr>
          <p:nvPr>
            <p:ph sz="half" idx="1"/>
          </p:nvPr>
        </p:nvSpPr>
        <p:spPr bwMode="auto">
          <a:xfrm>
            <a:off x="457200" y="2362200"/>
            <a:ext cx="4038600" cy="3763963"/>
          </a:xfrm>
        </p:spPr>
        <p:txBody>
          <a:bodyPr wrap="square" numCol="1" anchor="t" anchorCtr="0" compatLnSpc="1">
            <a:prstTxWarp prst="textNoShape">
              <a:avLst/>
            </a:prstTxWarp>
            <a:normAutofit lnSpcReduction="10000"/>
          </a:bodyPr>
          <a:lstStyle/>
          <a:p>
            <a:pPr marL="273050" lvl="1" indent="-228600" eaLnBrk="1" hangingPunct="1">
              <a:lnSpc>
                <a:spcPct val="90000"/>
              </a:lnSpc>
              <a:buClr>
                <a:schemeClr val="accent1"/>
              </a:buClr>
              <a:buFont typeface="Wingdings 2" pitchFamily="18" charset="2"/>
              <a:buChar char=""/>
              <a:defRPr/>
            </a:pPr>
            <a:r>
              <a:rPr lang="vi" altLang="en-US" sz="2800" dirty="0"/>
              <a:t>Tiêu đề</a:t>
            </a:r>
          </a:p>
          <a:p>
            <a:pPr marL="273050" lvl="1" indent="-228600" eaLnBrk="1" hangingPunct="1">
              <a:lnSpc>
                <a:spcPct val="90000"/>
              </a:lnSpc>
              <a:buClr>
                <a:schemeClr val="accent1"/>
              </a:buClr>
              <a:buFont typeface="Wingdings 2" pitchFamily="18" charset="2"/>
              <a:buChar char=""/>
              <a:defRPr/>
            </a:pPr>
            <a:r>
              <a:rPr lang="vi" altLang="en-US" sz="2800" dirty="0"/>
              <a:t>Tác giả</a:t>
            </a:r>
          </a:p>
          <a:p>
            <a:pPr marL="273050" lvl="1" indent="-228600" eaLnBrk="1" hangingPunct="1">
              <a:lnSpc>
                <a:spcPct val="90000"/>
              </a:lnSpc>
              <a:buClr>
                <a:schemeClr val="accent1"/>
              </a:buClr>
              <a:buFont typeface="Wingdings 2" pitchFamily="18" charset="2"/>
              <a:buChar char=""/>
              <a:defRPr/>
            </a:pPr>
            <a:r>
              <a:rPr lang="vi" altLang="en-US" sz="2800" dirty="0"/>
              <a:t>Tóm tắt</a:t>
            </a:r>
          </a:p>
          <a:p>
            <a:pPr marL="273050" lvl="1" indent="-228600" eaLnBrk="1" hangingPunct="1">
              <a:lnSpc>
                <a:spcPct val="90000"/>
              </a:lnSpc>
              <a:buClr>
                <a:schemeClr val="accent1"/>
              </a:buClr>
              <a:buFont typeface="Wingdings 2" pitchFamily="18" charset="2"/>
              <a:buChar char=""/>
              <a:defRPr/>
            </a:pPr>
            <a:r>
              <a:rPr lang="vi" altLang="en-US" sz="2800" dirty="0"/>
              <a:t>Từ khóa</a:t>
            </a:r>
          </a:p>
          <a:p>
            <a:pPr marL="273050" lvl="1" indent="-228600" eaLnBrk="1" hangingPunct="1">
              <a:lnSpc>
                <a:spcPct val="90000"/>
              </a:lnSpc>
              <a:buClr>
                <a:schemeClr val="accent1"/>
              </a:buClr>
              <a:buFont typeface="Wingdings 2" pitchFamily="18" charset="2"/>
              <a:buChar char=""/>
              <a:defRPr/>
            </a:pPr>
            <a:r>
              <a:rPr lang="vi" altLang="en-US" sz="2800" dirty="0"/>
              <a:t>Giới thiệu</a:t>
            </a:r>
          </a:p>
          <a:p>
            <a:pPr marL="273050" lvl="1" indent="-228600" eaLnBrk="1" hangingPunct="1">
              <a:lnSpc>
                <a:spcPct val="90000"/>
              </a:lnSpc>
              <a:buClr>
                <a:schemeClr val="accent1"/>
              </a:buClr>
              <a:buFont typeface="Wingdings 2" pitchFamily="18" charset="2"/>
              <a:buChar char=""/>
              <a:defRPr/>
            </a:pPr>
            <a:r>
              <a:rPr lang="vi" altLang="en-US" sz="2800" dirty="0"/>
              <a:t>Tổng quan tình hình nghiên cứu </a:t>
            </a:r>
          </a:p>
          <a:p>
            <a:pPr marL="273050" lvl="1" indent="-228600" eaLnBrk="1" hangingPunct="1">
              <a:lnSpc>
                <a:spcPct val="90000"/>
              </a:lnSpc>
              <a:buClr>
                <a:schemeClr val="accent1"/>
              </a:buClr>
              <a:buFont typeface="Wingdings 2" pitchFamily="18" charset="2"/>
              <a:buChar char=""/>
              <a:defRPr/>
            </a:pPr>
            <a:r>
              <a:rPr lang="vi" altLang="en-US" sz="2800" dirty="0"/>
              <a:t>Phương pháp nghiên cứu</a:t>
            </a:r>
          </a:p>
        </p:txBody>
      </p:sp>
      <p:sp>
        <p:nvSpPr>
          <p:cNvPr id="20485" name="Rectangle 4"/>
          <p:cNvSpPr>
            <a:spLocks noGrp="1" noChangeArrowheads="1"/>
          </p:cNvSpPr>
          <p:nvPr>
            <p:ph sz="half" idx="2"/>
          </p:nvPr>
        </p:nvSpPr>
        <p:spPr bwMode="auto">
          <a:xfrm>
            <a:off x="4343400" y="2362200"/>
            <a:ext cx="3886200" cy="3844925"/>
          </a:xfrm>
        </p:spPr>
        <p:txBody>
          <a:bodyPr wrap="square" numCol="1" anchor="t" anchorCtr="0" compatLnSpc="1">
            <a:prstTxWarp prst="textNoShape">
              <a:avLst/>
            </a:prstTxWarp>
            <a:normAutofit lnSpcReduction="10000"/>
          </a:bodyPr>
          <a:lstStyle/>
          <a:p>
            <a:pPr marL="273050" lvl="1" indent="-228600" eaLnBrk="1" hangingPunct="1">
              <a:lnSpc>
                <a:spcPct val="90000"/>
              </a:lnSpc>
              <a:buClr>
                <a:schemeClr val="accent1"/>
              </a:buClr>
              <a:buFont typeface="Wingdings 2" pitchFamily="18" charset="2"/>
              <a:buChar char=""/>
              <a:defRPr/>
            </a:pPr>
            <a:r>
              <a:rPr lang="vi" altLang="en-US" sz="2800" dirty="0"/>
              <a:t>Kết quả</a:t>
            </a:r>
          </a:p>
          <a:p>
            <a:pPr marL="273050" lvl="1" indent="-228600" eaLnBrk="1" hangingPunct="1">
              <a:lnSpc>
                <a:spcPct val="90000"/>
              </a:lnSpc>
              <a:buClr>
                <a:schemeClr val="accent1"/>
              </a:buClr>
              <a:buFont typeface="Wingdings 2" pitchFamily="18" charset="2"/>
              <a:buChar char=""/>
              <a:defRPr/>
            </a:pPr>
            <a:r>
              <a:rPr lang="vi" altLang="en-US" sz="2800" dirty="0"/>
              <a:t>Thảo luận</a:t>
            </a:r>
          </a:p>
          <a:p>
            <a:pPr marL="273050" lvl="1" indent="-228600" eaLnBrk="1" hangingPunct="1">
              <a:lnSpc>
                <a:spcPct val="90000"/>
              </a:lnSpc>
              <a:buClr>
                <a:schemeClr val="accent1"/>
              </a:buClr>
              <a:buFont typeface="Wingdings 2" pitchFamily="18" charset="2"/>
              <a:buChar char=""/>
              <a:defRPr/>
            </a:pPr>
            <a:r>
              <a:rPr lang="vi" altLang="en-US" sz="2800" dirty="0"/>
              <a:t>Kết luận</a:t>
            </a:r>
          </a:p>
          <a:p>
            <a:pPr marL="273050" lvl="1" indent="-228600" eaLnBrk="1" hangingPunct="1">
              <a:lnSpc>
                <a:spcPct val="90000"/>
              </a:lnSpc>
              <a:buClr>
                <a:schemeClr val="accent1"/>
              </a:buClr>
              <a:buFont typeface="Wingdings 2" pitchFamily="18" charset="2"/>
              <a:buChar char=""/>
              <a:defRPr/>
            </a:pPr>
            <a:r>
              <a:rPr lang="vi" altLang="en-US" sz="2800" dirty="0"/>
              <a:t>Tài liệu tham khảo</a:t>
            </a:r>
          </a:p>
          <a:p>
            <a:pPr marL="273050" lvl="1" indent="-228600" eaLnBrk="1" hangingPunct="1">
              <a:lnSpc>
                <a:spcPct val="90000"/>
              </a:lnSpc>
              <a:buClr>
                <a:schemeClr val="accent1"/>
              </a:buClr>
              <a:buFont typeface="Wingdings 2" pitchFamily="18" charset="2"/>
              <a:buChar char=""/>
              <a:defRPr/>
            </a:pPr>
            <a:r>
              <a:rPr lang="vi" altLang="en-US" sz="2800" dirty="0"/>
              <a:t>Lời cảm ơn</a:t>
            </a:r>
          </a:p>
          <a:p>
            <a:pPr marL="273050" lvl="1" indent="-228600" eaLnBrk="1" hangingPunct="1">
              <a:lnSpc>
                <a:spcPct val="90000"/>
              </a:lnSpc>
              <a:buClr>
                <a:schemeClr val="accent1"/>
              </a:buClr>
              <a:buFont typeface="Wingdings 2" pitchFamily="18" charset="2"/>
              <a:buChar char=""/>
              <a:defRPr/>
            </a:pPr>
            <a:r>
              <a:rPr lang="vi" altLang="en-US" sz="2800" dirty="0"/>
              <a:t>Tiểu sử tóm tắt</a:t>
            </a:r>
          </a:p>
          <a:p>
            <a:pPr marL="273050" lvl="1" indent="-228600" eaLnBrk="1" hangingPunct="1">
              <a:lnSpc>
                <a:spcPct val="90000"/>
              </a:lnSpc>
              <a:buClr>
                <a:schemeClr val="accent1"/>
              </a:buClr>
              <a:buFont typeface="Wingdings 2" pitchFamily="18" charset="2"/>
              <a:buChar char=""/>
              <a:defRPr/>
            </a:pPr>
            <a:r>
              <a:rPr lang="vi" altLang="en-US" sz="2800" dirty="0"/>
              <a:t>Phụ lục (nếu có)</a:t>
            </a:r>
          </a:p>
          <a:p>
            <a:pPr eaLnBrk="1" hangingPunct="1">
              <a:defRPr/>
            </a:pPr>
            <a:endParaRPr lang="en-US" altLang="en-US" sz="3600" dirty="0"/>
          </a:p>
        </p:txBody>
      </p:sp>
      <p:sp>
        <p:nvSpPr>
          <p:cNvPr id="19458"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46C7DC9D-5CF1-485F-A1F9-BA4B3F77801A}" type="slidenum">
              <a:rPr lang="en-US" altLang="en-US" smtClean="0"/>
              <a:pPr/>
              <a:t>8</a:t>
            </a:fld>
            <a:endParaRPr lang="en-US" altLang="en-US"/>
          </a:p>
        </p:txBody>
      </p:sp>
      <p:sp>
        <p:nvSpPr>
          <p:cNvPr id="7" name="Rectangle 6"/>
          <p:cNvSpPr/>
          <p:nvPr/>
        </p:nvSpPr>
        <p:spPr>
          <a:xfrm>
            <a:off x="1981200" y="1676400"/>
            <a:ext cx="4419600" cy="486287"/>
          </a:xfrm>
          <a:prstGeom prst="rect">
            <a:avLst/>
          </a:prstGeom>
        </p:spPr>
        <p:txBody>
          <a:bodyPr>
            <a:spAutoFit/>
          </a:bodyPr>
          <a:lstStyle/>
          <a:p>
            <a:pPr marL="547688" lvl="1" indent="-182563" algn="ctr" eaLnBrk="1" hangingPunct="1">
              <a:lnSpc>
                <a:spcPct val="80000"/>
              </a:lnSpc>
              <a:spcBef>
                <a:spcPct val="20000"/>
              </a:spcBef>
              <a:buClr>
                <a:schemeClr val="bg2"/>
              </a:buClr>
              <a:defRPr/>
            </a:pPr>
            <a:r>
              <a:rPr lang="vi" altLang="en-US" sz="3200" b="1" spc="100" dirty="0">
                <a:solidFill>
                  <a:schemeClr val="tx2"/>
                </a:solidFill>
                <a:latin typeface="+mn-lt"/>
              </a:rPr>
              <a:t>Định dạng đầy đủ</a:t>
            </a:r>
          </a:p>
        </p:txBody>
      </p:sp>
    </p:spTree>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602920" y="228600"/>
            <a:ext cx="7886700" cy="1325563"/>
          </a:xfrm>
        </p:spPr>
        <p:txBody>
          <a:bodyPr>
            <a:normAutofit/>
          </a:bodyPr>
          <a:lstStyle/>
          <a:p>
            <a:pPr algn="ctr" eaLnBrk="1" hangingPunct="1">
              <a:defRPr/>
            </a:pPr>
            <a:r>
              <a:rPr lang="vi" sz="4000" b="1" dirty="0"/>
              <a:t>Cấu trúc phổ biến của một bài báo tạp chí khoa học (2)</a:t>
            </a:r>
            <a:endParaRPr lang="en-US" altLang="en-US" b="1" dirty="0"/>
          </a:p>
        </p:txBody>
      </p:sp>
      <p:sp>
        <p:nvSpPr>
          <p:cNvPr id="20484" name="Rectangle 3"/>
          <p:cNvSpPr>
            <a:spLocks noGrp="1" noChangeArrowheads="1"/>
          </p:cNvSpPr>
          <p:nvPr>
            <p:ph sz="half" idx="1"/>
          </p:nvPr>
        </p:nvSpPr>
        <p:spPr bwMode="auto">
          <a:xfrm>
            <a:off x="507670" y="2591398"/>
            <a:ext cx="4038600" cy="3763963"/>
          </a:xfrm>
        </p:spPr>
        <p:txBody>
          <a:bodyPr wrap="square" numCol="1" anchor="t" anchorCtr="0" compatLnSpc="1">
            <a:prstTxWarp prst="textNoShape">
              <a:avLst/>
            </a:prstTxWarp>
            <a:normAutofit fontScale="92500" lnSpcReduction="20000"/>
          </a:bodyPr>
          <a:lstStyle/>
          <a:p>
            <a:pPr marL="273050" lvl="1" indent="-228600" eaLnBrk="1" hangingPunct="1">
              <a:lnSpc>
                <a:spcPct val="90000"/>
              </a:lnSpc>
              <a:buClr>
                <a:schemeClr val="accent1"/>
              </a:buClr>
              <a:buFont typeface="Wingdings 2" pitchFamily="18" charset="2"/>
              <a:buChar char=""/>
              <a:defRPr/>
            </a:pPr>
            <a:r>
              <a:rPr lang="vi" altLang="en-US" sz="2800" b="1" dirty="0"/>
              <a:t>Tiêu đề</a:t>
            </a:r>
          </a:p>
          <a:p>
            <a:pPr marL="273050" lvl="1" indent="-228600" eaLnBrk="1" hangingPunct="1">
              <a:lnSpc>
                <a:spcPct val="90000"/>
              </a:lnSpc>
              <a:buClr>
                <a:schemeClr val="accent1"/>
              </a:buClr>
              <a:buFont typeface="Wingdings 2" pitchFamily="18" charset="2"/>
              <a:buChar char=""/>
              <a:defRPr/>
            </a:pPr>
            <a:r>
              <a:rPr lang="vi" altLang="en-US" sz="2800" b="1" dirty="0"/>
              <a:t>Tác giả</a:t>
            </a:r>
          </a:p>
          <a:p>
            <a:pPr marL="273050" lvl="1" indent="-228600" eaLnBrk="1" hangingPunct="1">
              <a:lnSpc>
                <a:spcPct val="90000"/>
              </a:lnSpc>
              <a:buClr>
                <a:schemeClr val="accent1"/>
              </a:buClr>
              <a:buFont typeface="Wingdings 2" pitchFamily="18" charset="2"/>
              <a:buChar char=""/>
              <a:defRPr/>
            </a:pPr>
            <a:r>
              <a:rPr lang="vi" altLang="en-US" sz="2800" b="1" dirty="0"/>
              <a:t>Tóm tắt</a:t>
            </a:r>
          </a:p>
          <a:p>
            <a:pPr marL="273050" lvl="1" indent="-228600" eaLnBrk="1" hangingPunct="1">
              <a:lnSpc>
                <a:spcPct val="90000"/>
              </a:lnSpc>
              <a:buClr>
                <a:schemeClr val="accent1"/>
              </a:buClr>
              <a:buFont typeface="Wingdings 2" pitchFamily="18" charset="2"/>
              <a:buChar char=""/>
              <a:defRPr/>
            </a:pPr>
            <a:r>
              <a:rPr lang="vi" altLang="en-US" sz="2800" b="1" dirty="0"/>
              <a:t>Từ khóa</a:t>
            </a:r>
          </a:p>
          <a:p>
            <a:pPr marL="273050" lvl="1" indent="-228600" eaLnBrk="1" hangingPunct="1">
              <a:lnSpc>
                <a:spcPct val="90000"/>
              </a:lnSpc>
              <a:buClr>
                <a:schemeClr val="accent1"/>
              </a:buClr>
              <a:buFont typeface="Wingdings 2" pitchFamily="18" charset="2"/>
              <a:buChar char=""/>
              <a:defRPr/>
            </a:pPr>
            <a:r>
              <a:rPr lang="vi" altLang="en-US" sz="2800" dirty="0">
                <a:highlight>
                  <a:srgbClr val="FFFF00"/>
                </a:highlight>
              </a:rPr>
              <a:t>Giới thiệu (có thể lồng vào tóm tắt)</a:t>
            </a:r>
          </a:p>
          <a:p>
            <a:pPr marL="273050" lvl="1" indent="-228600" eaLnBrk="1" hangingPunct="1">
              <a:lnSpc>
                <a:spcPct val="90000"/>
              </a:lnSpc>
              <a:buClr>
                <a:schemeClr val="accent1"/>
              </a:buClr>
              <a:buFont typeface="Wingdings 2" pitchFamily="18" charset="2"/>
              <a:buChar char=""/>
              <a:defRPr/>
            </a:pPr>
            <a:r>
              <a:rPr lang="vi" altLang="en-US" sz="2800" dirty="0">
                <a:highlight>
                  <a:srgbClr val="FFFF00"/>
                </a:highlight>
              </a:rPr>
              <a:t>Tổng quan tình hình nghiên cứu (có thể lồng vào tóm tắt)</a:t>
            </a:r>
          </a:p>
          <a:p>
            <a:pPr marL="273050" lvl="1" indent="-228600" eaLnBrk="1" hangingPunct="1">
              <a:lnSpc>
                <a:spcPct val="90000"/>
              </a:lnSpc>
              <a:buClr>
                <a:schemeClr val="accent1"/>
              </a:buClr>
              <a:buFont typeface="Wingdings 2" pitchFamily="18" charset="2"/>
              <a:buChar char=""/>
              <a:defRPr/>
            </a:pPr>
            <a:r>
              <a:rPr lang="vi" altLang="en-US" sz="2800" dirty="0">
                <a:highlight>
                  <a:srgbClr val="FFFF00"/>
                </a:highlight>
              </a:rPr>
              <a:t>Phương pháp nghiên cứu  (có thể lồng vào tóm tắt)</a:t>
            </a:r>
          </a:p>
        </p:txBody>
      </p:sp>
      <p:sp>
        <p:nvSpPr>
          <p:cNvPr id="20485" name="Rectangle 4"/>
          <p:cNvSpPr>
            <a:spLocks noGrp="1" noChangeArrowheads="1"/>
          </p:cNvSpPr>
          <p:nvPr>
            <p:ph sz="half" idx="2"/>
          </p:nvPr>
        </p:nvSpPr>
        <p:spPr bwMode="auto">
          <a:xfrm>
            <a:off x="4343400" y="2591398"/>
            <a:ext cx="3886200" cy="3844925"/>
          </a:xfrm>
        </p:spPr>
        <p:txBody>
          <a:bodyPr wrap="square" numCol="1" anchor="t" anchorCtr="0" compatLnSpc="1">
            <a:prstTxWarp prst="textNoShape">
              <a:avLst/>
            </a:prstTxWarp>
            <a:normAutofit fontScale="92500" lnSpcReduction="20000"/>
          </a:bodyPr>
          <a:lstStyle/>
          <a:p>
            <a:pPr marL="273050" lvl="1" indent="-228600" eaLnBrk="1" hangingPunct="1">
              <a:lnSpc>
                <a:spcPct val="90000"/>
              </a:lnSpc>
              <a:buClr>
                <a:schemeClr val="accent1"/>
              </a:buClr>
              <a:buFont typeface="Wingdings 2" pitchFamily="18" charset="2"/>
              <a:buChar char=""/>
              <a:defRPr/>
            </a:pPr>
            <a:r>
              <a:rPr lang="vi" altLang="en-US" sz="2800" dirty="0">
                <a:highlight>
                  <a:srgbClr val="FFFF00"/>
                </a:highlight>
              </a:rPr>
              <a:t>Kết quả (kết hợp với thảo luận)</a:t>
            </a:r>
          </a:p>
          <a:p>
            <a:pPr marL="273050" lvl="1" indent="-228600" eaLnBrk="1" hangingPunct="1">
              <a:lnSpc>
                <a:spcPct val="90000"/>
              </a:lnSpc>
              <a:buClr>
                <a:schemeClr val="accent1"/>
              </a:buClr>
              <a:buFont typeface="Wingdings 2" pitchFamily="18" charset="2"/>
              <a:buChar char=""/>
              <a:defRPr/>
            </a:pPr>
            <a:r>
              <a:rPr lang="vi" altLang="en-US" sz="2800" dirty="0">
                <a:highlight>
                  <a:srgbClr val="FFFF00"/>
                </a:highlight>
              </a:rPr>
              <a:t>Thảo luận (kết hợp với kết quả)</a:t>
            </a:r>
          </a:p>
          <a:p>
            <a:pPr marL="273050" lvl="1" indent="-228600" eaLnBrk="1" hangingPunct="1">
              <a:lnSpc>
                <a:spcPct val="90000"/>
              </a:lnSpc>
              <a:buClr>
                <a:schemeClr val="accent1"/>
              </a:buClr>
              <a:buFont typeface="Wingdings 2" pitchFamily="18" charset="2"/>
              <a:buChar char=""/>
              <a:defRPr/>
            </a:pPr>
            <a:r>
              <a:rPr lang="vi" altLang="en-US" sz="2800" dirty="0"/>
              <a:t>Kết luận</a:t>
            </a:r>
          </a:p>
          <a:p>
            <a:pPr marL="273050" lvl="1" indent="-228600" eaLnBrk="1" hangingPunct="1">
              <a:lnSpc>
                <a:spcPct val="90000"/>
              </a:lnSpc>
              <a:buClr>
                <a:schemeClr val="accent1"/>
              </a:buClr>
              <a:buFont typeface="Wingdings 2" pitchFamily="18" charset="2"/>
              <a:buChar char=""/>
              <a:defRPr/>
            </a:pPr>
            <a:r>
              <a:rPr lang="vi" altLang="en-US" sz="2800" dirty="0"/>
              <a:t>Tài liệu tham khảo</a:t>
            </a:r>
          </a:p>
          <a:p>
            <a:pPr marL="273050" lvl="1" indent="-228600" eaLnBrk="1" hangingPunct="1">
              <a:lnSpc>
                <a:spcPct val="90000"/>
              </a:lnSpc>
              <a:buClr>
                <a:schemeClr val="accent1"/>
              </a:buClr>
              <a:buFont typeface="Wingdings 2" pitchFamily="18" charset="2"/>
              <a:buChar char=""/>
              <a:defRPr/>
            </a:pPr>
            <a:r>
              <a:rPr lang="vi" altLang="en-US" sz="2800" dirty="0">
                <a:highlight>
                  <a:srgbClr val="FFFF00"/>
                </a:highlight>
              </a:rPr>
              <a:t>Lời cảm ơn (ít khi)</a:t>
            </a:r>
          </a:p>
          <a:p>
            <a:pPr marL="273050" lvl="1" indent="-228600" eaLnBrk="1" hangingPunct="1">
              <a:lnSpc>
                <a:spcPct val="90000"/>
              </a:lnSpc>
              <a:buClr>
                <a:schemeClr val="accent1"/>
              </a:buClr>
              <a:buFont typeface="Wingdings 2" pitchFamily="18" charset="2"/>
              <a:buChar char=""/>
              <a:defRPr/>
            </a:pPr>
            <a:r>
              <a:rPr lang="vi" altLang="en-US" sz="2800" dirty="0">
                <a:highlight>
                  <a:srgbClr val="FFFF00"/>
                </a:highlight>
              </a:rPr>
              <a:t>Tiểu sử tóm tắt (hầu như không)</a:t>
            </a:r>
          </a:p>
          <a:p>
            <a:pPr marL="273050" lvl="1" indent="-228600" eaLnBrk="1" hangingPunct="1">
              <a:lnSpc>
                <a:spcPct val="90000"/>
              </a:lnSpc>
              <a:buClr>
                <a:schemeClr val="accent1"/>
              </a:buClr>
              <a:buFont typeface="Wingdings 2" pitchFamily="18" charset="2"/>
              <a:buChar char=""/>
              <a:defRPr/>
            </a:pPr>
            <a:r>
              <a:rPr lang="vi" altLang="en-US" sz="2800" dirty="0"/>
              <a:t>Phụ lục (nếu có) </a:t>
            </a:r>
            <a:r>
              <a:rPr lang="vi" altLang="en-US" sz="2800" dirty="0">
                <a:highlight>
                  <a:srgbClr val="FFFF00"/>
                </a:highlight>
              </a:rPr>
              <a:t>(hầu như không)</a:t>
            </a:r>
            <a:endParaRPr lang="vi" altLang="en-US" sz="2800" dirty="0"/>
          </a:p>
          <a:p>
            <a:pPr eaLnBrk="1" hangingPunct="1">
              <a:defRPr/>
            </a:pPr>
            <a:endParaRPr lang="en-US" altLang="en-US" sz="3600" dirty="0"/>
          </a:p>
        </p:txBody>
      </p:sp>
      <p:sp>
        <p:nvSpPr>
          <p:cNvPr id="19458"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46C7DC9D-5CF1-485F-A1F9-BA4B3F77801A}" type="slidenum">
              <a:rPr lang="en-US" altLang="en-US" smtClean="0"/>
              <a:pPr/>
              <a:t>9</a:t>
            </a:fld>
            <a:endParaRPr lang="en-US" altLang="en-US"/>
          </a:p>
        </p:txBody>
      </p:sp>
      <p:sp>
        <p:nvSpPr>
          <p:cNvPr id="7" name="Rectangle 6"/>
          <p:cNvSpPr/>
          <p:nvPr/>
        </p:nvSpPr>
        <p:spPr>
          <a:xfrm>
            <a:off x="1219200" y="1481959"/>
            <a:ext cx="6705600" cy="978729"/>
          </a:xfrm>
          <a:prstGeom prst="rect">
            <a:avLst/>
          </a:prstGeom>
        </p:spPr>
        <p:txBody>
          <a:bodyPr wrap="square">
            <a:spAutoFit/>
          </a:bodyPr>
          <a:lstStyle/>
          <a:p>
            <a:pPr marL="547688" lvl="1" indent="-182563" algn="ctr" eaLnBrk="1" hangingPunct="1">
              <a:lnSpc>
                <a:spcPct val="80000"/>
              </a:lnSpc>
              <a:spcBef>
                <a:spcPct val="20000"/>
              </a:spcBef>
              <a:buClr>
                <a:schemeClr val="bg2"/>
              </a:buClr>
              <a:defRPr/>
            </a:pPr>
            <a:r>
              <a:rPr lang="vi" altLang="en-US" sz="3200" b="1" spc="100" dirty="0">
                <a:solidFill>
                  <a:schemeClr val="tx2"/>
                </a:solidFill>
                <a:latin typeface="+mn-lt"/>
              </a:rPr>
              <a:t>Định dạng </a:t>
            </a:r>
            <a:r>
              <a:rPr lang="vi" altLang="en-US" sz="3200" b="1" spc="100" dirty="0">
                <a:solidFill>
                  <a:schemeClr val="tx2"/>
                </a:solidFill>
              </a:rPr>
              <a:t>ngắn </a:t>
            </a:r>
          </a:p>
          <a:p>
            <a:pPr marL="547688" lvl="1" indent="-182563" algn="ctr" eaLnBrk="1" hangingPunct="1">
              <a:lnSpc>
                <a:spcPct val="80000"/>
              </a:lnSpc>
              <a:spcBef>
                <a:spcPct val="20000"/>
              </a:spcBef>
              <a:buClr>
                <a:schemeClr val="bg2"/>
              </a:buClr>
              <a:defRPr/>
            </a:pPr>
            <a:r>
              <a:rPr lang="vi" altLang="en-US" sz="3200" b="1" spc="100" dirty="0">
                <a:solidFill>
                  <a:schemeClr val="tx2"/>
                </a:solidFill>
              </a:rPr>
              <a:t>(thông thường ở Việt Nam)</a:t>
            </a:r>
            <a:endParaRPr lang="vi" altLang="en-US" sz="3200" b="1" spc="100" dirty="0">
              <a:solidFill>
                <a:schemeClr val="tx2"/>
              </a:solidFill>
              <a:latin typeface="+mn-lt"/>
            </a:endParaRPr>
          </a:p>
        </p:txBody>
      </p:sp>
    </p:spTree>
    <p:extLst>
      <p:ext uri="{BB962C8B-B14F-4D97-AF65-F5344CB8AC3E}">
        <p14:creationId xmlns:p14="http://schemas.microsoft.com/office/powerpoint/2010/main" val="3011622911"/>
      </p:ext>
    </p:extLst>
  </p:cSld>
  <p:clrMapOvr>
    <a:masterClrMapping/>
  </p:clrMapOvr>
  <p:transition spd="slow">
    <p:cove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2072</TotalTime>
  <Words>2340</Words>
  <Application>Microsoft Macintosh PowerPoint</Application>
  <PresentationFormat>On-screen Show (4:3)</PresentationFormat>
  <Paragraphs>213</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Calibri Light</vt:lpstr>
      <vt:lpstr>Franklin Gothic Medium</vt:lpstr>
      <vt:lpstr>Times New Roman</vt:lpstr>
      <vt:lpstr>Wingdings</vt:lpstr>
      <vt:lpstr>Wingdings 2</vt:lpstr>
      <vt:lpstr>Office Theme</vt:lpstr>
      <vt:lpstr>MỘT SỐ KINH NGHIỆM    VIẾT BÀI ĐĂNG TRÊN TẠP CHÍ KHOA HỌC</vt:lpstr>
      <vt:lpstr>Nội dung</vt:lpstr>
      <vt:lpstr> </vt:lpstr>
      <vt:lpstr>Thế nào là bài viết đăng trên tạp chí khoa học?</vt:lpstr>
      <vt:lpstr>Tìm đề tài/chủ đề cho bài viết</vt:lpstr>
      <vt:lpstr>Một số yêu cầu khác với đề tài/chủ đề của một bài viết đăng tạp chí</vt:lpstr>
      <vt:lpstr>Các loại bài phổ biến trên tạp chí khoa học ngành luật</vt:lpstr>
      <vt:lpstr>Cấu trúc phổ biến của một bài báo tạp chí khoa học (1)</vt:lpstr>
      <vt:lpstr>Cấu trúc phổ biến của một bài báo tạp chí khoa học (2)</vt:lpstr>
      <vt:lpstr>Tiêu đề bài viết</vt:lpstr>
      <vt:lpstr>Tác giả, đồng tác giả</vt:lpstr>
      <vt:lpstr>Tóm tắt</vt:lpstr>
      <vt:lpstr>Từ khóa</vt:lpstr>
      <vt:lpstr>Giới thiệu (ít được chú ý ở Việt Nam)</vt:lpstr>
      <vt:lpstr>Tổng quan tình hình nghiên cứu liên quan đến chủ đề (ít được chú ý ở Việt Nam)</vt:lpstr>
      <vt:lpstr>Phương pháp nghiên cứu (ít được chú ý ở Việt Nam)</vt:lpstr>
      <vt:lpstr>Kết quả</vt:lpstr>
      <vt:lpstr>Thảo luận/bình luận</vt:lpstr>
      <vt:lpstr>Kết luận</vt:lpstr>
      <vt:lpstr>Danh mục tài liệu tham khảo</vt:lpstr>
      <vt:lpstr>Lời cảm ơn/ghi nhận</vt:lpstr>
      <vt:lpstr>PowerPoint Presentation</vt:lpstr>
      <vt:lpstr>Chuẩn bị viết</vt:lpstr>
      <vt:lpstr>Tiến hành viết</vt:lpstr>
      <vt:lpstr>Trình bày, diễn đạt  </vt:lpstr>
      <vt:lpstr>Trích dẫn tài liệu tham khảo</vt:lpstr>
      <vt:lpstr>Chỉnh sửa, nâng cấp</vt:lpstr>
      <vt:lpstr>Danh mục những vấn đề cần kiểm tra khi hoàn thiện bài viết (1)</vt:lpstr>
      <vt:lpstr>Danh mục những vấn đề cần kiểm tra khi hoàn thiện bài viết (2)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research paper</dc:title>
  <dc:creator>user</dc:creator>
  <cp:lastModifiedBy>Microsoft Office User</cp:lastModifiedBy>
  <cp:revision>559</cp:revision>
  <dcterms:created xsi:type="dcterms:W3CDTF">2009-04-03T19:06:56Z</dcterms:created>
  <dcterms:modified xsi:type="dcterms:W3CDTF">2024-09-25T19:54:13Z</dcterms:modified>
</cp:coreProperties>
</file>